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sldIdLst>
    <p:sldId id="276" r:id="rId2"/>
    <p:sldId id="277" r:id="rId3"/>
    <p:sldId id="279" r:id="rId4"/>
    <p:sldId id="298" r:id="rId5"/>
    <p:sldId id="278"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ette van den Bemd" initials="MvdB" lastIdx="39" clrIdx="0"/>
  <p:cmAuthor id="2" name="Katrijn Mariën" initials="K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14"/>
    <p:restoredTop sz="84639" autoAdjust="0"/>
  </p:normalViewPr>
  <p:slideViewPr>
    <p:cSldViewPr>
      <p:cViewPr>
        <p:scale>
          <a:sx n="84" d="100"/>
          <a:sy n="84" d="100"/>
        </p:scale>
        <p:origin x="-1243" y="3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75E3D7-9411-4444-980D-BE57E73C6355}" type="datetimeFigureOut">
              <a:rPr lang="nl-BE" smtClean="0"/>
              <a:t>15/05/2020</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5E44BE-4587-4858-821D-6BCD9254A945}" type="slidenum">
              <a:rPr lang="nl-BE" smtClean="0"/>
              <a:t>‹nr.›</a:t>
            </a:fld>
            <a:endParaRPr lang="nl-BE"/>
          </a:p>
        </p:txBody>
      </p:sp>
    </p:spTree>
    <p:extLst>
      <p:ext uri="{BB962C8B-B14F-4D97-AF65-F5344CB8AC3E}">
        <p14:creationId xmlns:p14="http://schemas.microsoft.com/office/powerpoint/2010/main" val="84605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A5E44BE-4587-4858-821D-6BCD9254A945}" type="slidenum">
              <a:rPr lang="nl-BE" smtClean="0"/>
              <a:t>5</a:t>
            </a:fld>
            <a:endParaRPr lang="nl-BE"/>
          </a:p>
        </p:txBody>
      </p:sp>
    </p:spTree>
    <p:extLst>
      <p:ext uri="{BB962C8B-B14F-4D97-AF65-F5344CB8AC3E}">
        <p14:creationId xmlns:p14="http://schemas.microsoft.com/office/powerpoint/2010/main" val="155984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A5E44BE-4587-4858-821D-6BCD9254A945}" type="slidenum">
              <a:rPr lang="nl-BE" smtClean="0"/>
              <a:t>20</a:t>
            </a:fld>
            <a:endParaRPr lang="nl-BE"/>
          </a:p>
        </p:txBody>
      </p:sp>
    </p:spTree>
    <p:extLst>
      <p:ext uri="{BB962C8B-B14F-4D97-AF65-F5344CB8AC3E}">
        <p14:creationId xmlns:p14="http://schemas.microsoft.com/office/powerpoint/2010/main" val="1191811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A5E44BE-4587-4858-821D-6BCD9254A945}" type="slidenum">
              <a:rPr lang="nl-BE" smtClean="0"/>
              <a:t>21</a:t>
            </a:fld>
            <a:endParaRPr lang="nl-BE"/>
          </a:p>
        </p:txBody>
      </p:sp>
    </p:spTree>
    <p:extLst>
      <p:ext uri="{BB962C8B-B14F-4D97-AF65-F5344CB8AC3E}">
        <p14:creationId xmlns:p14="http://schemas.microsoft.com/office/powerpoint/2010/main" val="1191811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A5E44BE-4587-4858-821D-6BCD9254A945}" type="slidenum">
              <a:rPr lang="nl-BE" smtClean="0"/>
              <a:t>22</a:t>
            </a:fld>
            <a:endParaRPr lang="nl-BE"/>
          </a:p>
        </p:txBody>
      </p:sp>
    </p:spTree>
    <p:extLst>
      <p:ext uri="{BB962C8B-B14F-4D97-AF65-F5344CB8AC3E}">
        <p14:creationId xmlns:p14="http://schemas.microsoft.com/office/powerpoint/2010/main" val="1191811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A5E44BE-4587-4858-821D-6BCD9254A945}" type="slidenum">
              <a:rPr lang="nl-BE" smtClean="0"/>
              <a:t>23</a:t>
            </a:fld>
            <a:endParaRPr lang="nl-BE"/>
          </a:p>
        </p:txBody>
      </p:sp>
    </p:spTree>
    <p:extLst>
      <p:ext uri="{BB962C8B-B14F-4D97-AF65-F5344CB8AC3E}">
        <p14:creationId xmlns:p14="http://schemas.microsoft.com/office/powerpoint/2010/main" val="119181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Alleen HBO en WO worden gerekend onder het Hoger Onderwijs.</a:t>
            </a:r>
          </a:p>
          <a:p>
            <a:r>
              <a:rPr lang="nl-BE" dirty="0" smtClean="0"/>
              <a:t>Speciaal onderwijs wordt gegeven parallel aan basisonderwijs en voortgezet onderwijs.</a:t>
            </a:r>
            <a:endParaRPr lang="nl-BE" dirty="0"/>
          </a:p>
        </p:txBody>
      </p:sp>
      <p:sp>
        <p:nvSpPr>
          <p:cNvPr id="4" name="Tijdelijke aanduiding voor dianummer 3"/>
          <p:cNvSpPr>
            <a:spLocks noGrp="1"/>
          </p:cNvSpPr>
          <p:nvPr>
            <p:ph type="sldNum" sz="quarter" idx="10"/>
          </p:nvPr>
        </p:nvSpPr>
        <p:spPr/>
        <p:txBody>
          <a:bodyPr/>
          <a:lstStyle/>
          <a:p>
            <a:fld id="{1A5E44BE-4587-4858-821D-6BCD9254A945}" type="slidenum">
              <a:rPr lang="nl-BE" smtClean="0"/>
              <a:t>6</a:t>
            </a:fld>
            <a:endParaRPr lang="nl-BE"/>
          </a:p>
        </p:txBody>
      </p:sp>
    </p:spTree>
    <p:extLst>
      <p:ext uri="{BB962C8B-B14F-4D97-AF65-F5344CB8AC3E}">
        <p14:creationId xmlns:p14="http://schemas.microsoft.com/office/powerpoint/2010/main" val="92984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advies van de basisschool moet uiterlijk 1 maart gegeven zijn. De (CITO-)toets wordt na 1 maart gemaakt. Aanmelding op het vo vindt meestal half maart plaats en dan is de uitslag van de toets nog niet bekend. </a:t>
            </a:r>
          </a:p>
          <a:p>
            <a:r>
              <a:rPr lang="nl-BE" dirty="0"/>
              <a:t>De CITO toets is niet meer leidend. Het advies van de basisschool telt voor de toelating en de uitslag van de (CITO-)toets zal in de meeste gevallen het advies onderstrepen. Alleen als de uitslag van de toets hoger is dan het eerder gegeven advies zal de leerkracht het schooladvies opnieuw met de ouders bespreken. </a:t>
            </a:r>
          </a:p>
          <a:p>
            <a:r>
              <a:rPr lang="nl-BE" dirty="0"/>
              <a:t>VHO wordt niet gebruikt. In de bovenbouw havo (klas 4 en klas 5) volgen de leerlingen de vakken van hun profiel. Daarnaast volgen ze vakken die alle leerlingen moeten volgen, zoals Nederlands en Engels.</a:t>
            </a:r>
          </a:p>
          <a:p>
            <a:r>
              <a:rPr lang="nl-BE" dirty="0"/>
              <a:t>In de voorbereiding op het hoger onderwijs ondernemen leerlingen allerlei activiteiten, zoals bezoek open dag, meeloopdagen, klassikale activiteiten, enzovoort.</a:t>
            </a:r>
          </a:p>
          <a:p>
            <a:endParaRPr lang="nl-BE" dirty="0"/>
          </a:p>
        </p:txBody>
      </p:sp>
      <p:sp>
        <p:nvSpPr>
          <p:cNvPr id="4" name="Tijdelijke aanduiding voor dianummer 3"/>
          <p:cNvSpPr>
            <a:spLocks noGrp="1"/>
          </p:cNvSpPr>
          <p:nvPr>
            <p:ph type="sldNum" sz="quarter" idx="10"/>
          </p:nvPr>
        </p:nvSpPr>
        <p:spPr/>
        <p:txBody>
          <a:bodyPr/>
          <a:lstStyle/>
          <a:p>
            <a:fld id="{1A5E44BE-4587-4858-821D-6BCD9254A945}" type="slidenum">
              <a:rPr lang="nl-BE" smtClean="0"/>
              <a:t>13</a:t>
            </a:fld>
            <a:endParaRPr lang="nl-BE"/>
          </a:p>
        </p:txBody>
      </p:sp>
    </p:spTree>
    <p:extLst>
      <p:ext uri="{BB962C8B-B14F-4D97-AF65-F5344CB8AC3E}">
        <p14:creationId xmlns:p14="http://schemas.microsoft.com/office/powerpoint/2010/main" val="119181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Verder</a:t>
            </a:r>
            <a:r>
              <a:rPr lang="nl-BE" baseline="0" dirty="0"/>
              <a:t> studeren in HBO opleiding: afhankelijk van gekozen profielgedeelte</a:t>
            </a:r>
            <a:endParaRPr lang="nl-BE" dirty="0"/>
          </a:p>
        </p:txBody>
      </p:sp>
      <p:sp>
        <p:nvSpPr>
          <p:cNvPr id="4" name="Tijdelijke aanduiding voor dianummer 3"/>
          <p:cNvSpPr>
            <a:spLocks noGrp="1"/>
          </p:cNvSpPr>
          <p:nvPr>
            <p:ph type="sldNum" sz="quarter" idx="10"/>
          </p:nvPr>
        </p:nvSpPr>
        <p:spPr/>
        <p:txBody>
          <a:bodyPr/>
          <a:lstStyle/>
          <a:p>
            <a:fld id="{1A5E44BE-4587-4858-821D-6BCD9254A945}" type="slidenum">
              <a:rPr lang="nl-BE" smtClean="0"/>
              <a:t>14</a:t>
            </a:fld>
            <a:endParaRPr lang="nl-BE"/>
          </a:p>
        </p:txBody>
      </p:sp>
    </p:spTree>
    <p:extLst>
      <p:ext uri="{BB962C8B-B14F-4D97-AF65-F5344CB8AC3E}">
        <p14:creationId xmlns:p14="http://schemas.microsoft.com/office/powerpoint/2010/main" val="1191811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A5E44BE-4587-4858-821D-6BCD9254A945}" type="slidenum">
              <a:rPr lang="nl-BE" smtClean="0"/>
              <a:t>15</a:t>
            </a:fld>
            <a:endParaRPr lang="nl-BE"/>
          </a:p>
        </p:txBody>
      </p:sp>
    </p:spTree>
    <p:extLst>
      <p:ext uri="{BB962C8B-B14F-4D97-AF65-F5344CB8AC3E}">
        <p14:creationId xmlns:p14="http://schemas.microsoft.com/office/powerpoint/2010/main" val="1191811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Lyceum wordt als naam wel veel gebruikt, maar is geen apart schooltype.</a:t>
            </a:r>
          </a:p>
          <a:p>
            <a:endParaRPr lang="nl-BE" dirty="0"/>
          </a:p>
        </p:txBody>
      </p:sp>
      <p:sp>
        <p:nvSpPr>
          <p:cNvPr id="4" name="Tijdelijke aanduiding voor dianummer 3"/>
          <p:cNvSpPr>
            <a:spLocks noGrp="1"/>
          </p:cNvSpPr>
          <p:nvPr>
            <p:ph type="sldNum" sz="quarter" idx="10"/>
          </p:nvPr>
        </p:nvSpPr>
        <p:spPr/>
        <p:txBody>
          <a:bodyPr/>
          <a:lstStyle/>
          <a:p>
            <a:fld id="{1A5E44BE-4587-4858-821D-6BCD9254A945}" type="slidenum">
              <a:rPr lang="nl-BE" smtClean="0"/>
              <a:t>16</a:t>
            </a:fld>
            <a:endParaRPr lang="nl-BE"/>
          </a:p>
        </p:txBody>
      </p:sp>
    </p:spTree>
    <p:extLst>
      <p:ext uri="{BB962C8B-B14F-4D97-AF65-F5344CB8AC3E}">
        <p14:creationId xmlns:p14="http://schemas.microsoft.com/office/powerpoint/2010/main" val="1191811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zie opmerkingen havo. Aanvulling: de bovenbouw van vwo duurt drie jaar (klas 4, 5 en 6)</a:t>
            </a:r>
          </a:p>
          <a:p>
            <a:endParaRPr lang="nl-BE" dirty="0"/>
          </a:p>
        </p:txBody>
      </p:sp>
      <p:sp>
        <p:nvSpPr>
          <p:cNvPr id="4" name="Tijdelijke aanduiding voor dianummer 3"/>
          <p:cNvSpPr>
            <a:spLocks noGrp="1"/>
          </p:cNvSpPr>
          <p:nvPr>
            <p:ph type="sldNum" sz="quarter" idx="10"/>
          </p:nvPr>
        </p:nvSpPr>
        <p:spPr/>
        <p:txBody>
          <a:bodyPr/>
          <a:lstStyle/>
          <a:p>
            <a:fld id="{1A5E44BE-4587-4858-821D-6BCD9254A945}" type="slidenum">
              <a:rPr lang="nl-BE" smtClean="0"/>
              <a:t>17</a:t>
            </a:fld>
            <a:endParaRPr lang="nl-BE"/>
          </a:p>
        </p:txBody>
      </p:sp>
    </p:spTree>
    <p:extLst>
      <p:ext uri="{BB962C8B-B14F-4D97-AF65-F5344CB8AC3E}">
        <p14:creationId xmlns:p14="http://schemas.microsoft.com/office/powerpoint/2010/main" val="119181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A5E44BE-4587-4858-821D-6BCD9254A945}" type="slidenum">
              <a:rPr lang="nl-BE" smtClean="0"/>
              <a:t>18</a:t>
            </a:fld>
            <a:endParaRPr lang="nl-BE"/>
          </a:p>
        </p:txBody>
      </p:sp>
    </p:spTree>
    <p:extLst>
      <p:ext uri="{BB962C8B-B14F-4D97-AF65-F5344CB8AC3E}">
        <p14:creationId xmlns:p14="http://schemas.microsoft.com/office/powerpoint/2010/main" val="1191811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A5E44BE-4587-4858-821D-6BCD9254A945}" type="slidenum">
              <a:rPr lang="nl-BE" smtClean="0"/>
              <a:t>19</a:t>
            </a:fld>
            <a:endParaRPr lang="nl-BE"/>
          </a:p>
        </p:txBody>
      </p:sp>
    </p:spTree>
    <p:extLst>
      <p:ext uri="{BB962C8B-B14F-4D97-AF65-F5344CB8AC3E}">
        <p14:creationId xmlns:p14="http://schemas.microsoft.com/office/powerpoint/2010/main" val="1191811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0656" y="1413165"/>
            <a:ext cx="7295427" cy="4433459"/>
          </a:xfrm>
        </p:spPr>
        <p:txBody>
          <a:bodyPr anchor="b">
            <a:normAutofit/>
          </a:bodyPr>
          <a:lstStyle>
            <a:lvl1pPr algn="r">
              <a:defRPr sz="3200"/>
            </a:lvl1pPr>
          </a:lstStyle>
          <a:p>
            <a:r>
              <a:rPr lang="nl-NL"/>
              <a:t>Klik om de stijl te bewerken</a:t>
            </a:r>
            <a:endParaRPr lang="en-US" dirty="0"/>
          </a:p>
        </p:txBody>
      </p:sp>
    </p:spTree>
    <p:extLst>
      <p:ext uri="{BB962C8B-B14F-4D97-AF65-F5344CB8AC3E}">
        <p14:creationId xmlns:p14="http://schemas.microsoft.com/office/powerpoint/2010/main" val="277091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4"/>
          <p:cNvSpPr>
            <a:spLocks noGrp="1"/>
          </p:cNvSpPr>
          <p:nvPr>
            <p:ph type="dt" sz="half" idx="10"/>
          </p:nvPr>
        </p:nvSpPr>
        <p:spPr/>
        <p:txBody>
          <a:bodyPr/>
          <a:lstStyle/>
          <a:p>
            <a:fld id="{558D08D8-58E2-FD4A-AAC2-C1604E3D8690}" type="datetimeFigureOut">
              <a:rPr lang="nl-NL" smtClean="0">
                <a:solidFill>
                  <a:prstClr val="black">
                    <a:tint val="75000"/>
                  </a:prstClr>
                </a:solidFill>
              </a:rPr>
              <a:pPr/>
              <a:t>15-5-2020</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D0DF05EA-A3A5-C841-A523-46619ED8D84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3834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D08D8-58E2-FD4A-AAC2-C1604E3D8690}" type="datetimeFigureOut">
              <a:rPr lang="nl-NL" smtClean="0">
                <a:solidFill>
                  <a:prstClr val="black">
                    <a:tint val="75000"/>
                  </a:prstClr>
                </a:solidFill>
              </a:rPr>
              <a:pPr/>
              <a:t>15-5-2020</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D0DF05EA-A3A5-C841-A523-46619ED8D84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65142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D08D8-58E2-FD4A-AAC2-C1604E3D8690}" type="datetimeFigureOut">
              <a:rPr lang="nl-NL" smtClean="0">
                <a:solidFill>
                  <a:prstClr val="black">
                    <a:tint val="75000"/>
                  </a:prstClr>
                </a:solidFill>
              </a:rPr>
              <a:pPr/>
              <a:t>15-5-2020</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D0DF05EA-A3A5-C841-A523-46619ED8D84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1173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4000" y="1376507"/>
            <a:ext cx="6571350" cy="1325563"/>
          </a:xfrm>
        </p:spPr>
        <p:txBody>
          <a:bodyPr/>
          <a:lstStyle/>
          <a:p>
            <a:r>
              <a:rPr lang="nl-NL"/>
              <a:t>Klik om de stijl te bewerken</a:t>
            </a:r>
            <a:endParaRPr lang="en-US" dirty="0"/>
          </a:p>
        </p:txBody>
      </p:sp>
      <p:sp>
        <p:nvSpPr>
          <p:cNvPr id="3" name="Content Placeholder 2"/>
          <p:cNvSpPr>
            <a:spLocks noGrp="1"/>
          </p:cNvSpPr>
          <p:nvPr>
            <p:ph idx="1"/>
          </p:nvPr>
        </p:nvSpPr>
        <p:spPr>
          <a:xfrm>
            <a:off x="1944000" y="2211381"/>
            <a:ext cx="6571350" cy="435133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33921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4000" y="1376507"/>
            <a:ext cx="4342500" cy="1325563"/>
          </a:xfrm>
        </p:spPr>
        <p:txBody>
          <a:bodyPr/>
          <a:lstStyle/>
          <a:p>
            <a:r>
              <a:rPr lang="nl-NL"/>
              <a:t>Klik om de stijl te bewerken</a:t>
            </a:r>
            <a:endParaRPr lang="en-US" dirty="0"/>
          </a:p>
        </p:txBody>
      </p:sp>
      <p:sp>
        <p:nvSpPr>
          <p:cNvPr id="3" name="Content Placeholder 2"/>
          <p:cNvSpPr>
            <a:spLocks noGrp="1"/>
          </p:cNvSpPr>
          <p:nvPr>
            <p:ph idx="1"/>
          </p:nvPr>
        </p:nvSpPr>
        <p:spPr>
          <a:xfrm>
            <a:off x="1944000" y="2211382"/>
            <a:ext cx="4342500" cy="381359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Picture Placeholder 2"/>
          <p:cNvSpPr>
            <a:spLocks noGrp="1" noChangeAspect="1"/>
          </p:cNvSpPr>
          <p:nvPr>
            <p:ph type="pic" idx="10"/>
          </p:nvPr>
        </p:nvSpPr>
        <p:spPr>
          <a:xfrm>
            <a:off x="6393926" y="1376507"/>
            <a:ext cx="2530137" cy="4648472"/>
          </a:xfrm>
          <a:solidFill>
            <a:srgbClr val="94BCA6"/>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Tree>
    <p:extLst>
      <p:ext uri="{BB962C8B-B14F-4D97-AF65-F5344CB8AC3E}">
        <p14:creationId xmlns:p14="http://schemas.microsoft.com/office/powerpoint/2010/main" val="197389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9737" y="1662547"/>
            <a:ext cx="5925395" cy="1794437"/>
          </a:xfrm>
        </p:spPr>
        <p:txBody>
          <a:bodyPr anchor="b" anchorCtr="0">
            <a:normAutofit/>
          </a:bodyPr>
          <a:lstStyle>
            <a:lvl1pPr algn="ctr">
              <a:defRPr sz="3200" b="0" i="0">
                <a:solidFill>
                  <a:schemeClr val="bg1"/>
                </a:solidFill>
                <a:latin typeface="Tahoma" charset="0"/>
                <a:ea typeface="Tahoma" charset="0"/>
                <a:cs typeface="Tahoma" charset="0"/>
              </a:defRPr>
            </a:lvl1pPr>
          </a:lstStyle>
          <a:p>
            <a:r>
              <a:rPr lang="nl-NL"/>
              <a:t>Klik om de stijl te bewerken</a:t>
            </a:r>
            <a:endParaRPr lang="en-US" dirty="0"/>
          </a:p>
        </p:txBody>
      </p:sp>
      <p:sp>
        <p:nvSpPr>
          <p:cNvPr id="3" name="Text Placeholder 2"/>
          <p:cNvSpPr>
            <a:spLocks noGrp="1"/>
          </p:cNvSpPr>
          <p:nvPr>
            <p:ph type="body" idx="1"/>
          </p:nvPr>
        </p:nvSpPr>
        <p:spPr>
          <a:xfrm>
            <a:off x="987570" y="3560618"/>
            <a:ext cx="7169729" cy="1184563"/>
          </a:xfrm>
        </p:spPr>
        <p:txBody>
          <a:bodyPr>
            <a:normAutofit/>
          </a:bodyPr>
          <a:lstStyle>
            <a:lvl1pPr marL="0" indent="0" algn="ctr">
              <a:buNone/>
              <a:defRPr sz="2000" b="1" i="0">
                <a:solidFill>
                  <a:srgbClr val="94BCA6"/>
                </a:solidFill>
                <a:latin typeface="Tahoma" charset="0"/>
                <a:ea typeface="Tahoma" charset="0"/>
                <a:cs typeface="Tahom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292322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58D08D8-58E2-FD4A-AAC2-C1604E3D8690}" type="datetimeFigureOut">
              <a:rPr lang="nl-NL" smtClean="0">
                <a:solidFill>
                  <a:prstClr val="black">
                    <a:tint val="75000"/>
                  </a:prstClr>
                </a:solidFill>
              </a:rPr>
              <a:pPr/>
              <a:t>15-5-2020</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D0DF05EA-A3A5-C841-A523-46619ED8D84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4606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Content Placeholder 5"/>
          <p:cNvSpPr>
            <a:spLocks noGrp="1"/>
          </p:cNvSpPr>
          <p:nvPr>
            <p:ph sz="quarter" idx="4"/>
          </p:nvPr>
        </p:nvSpPr>
        <p:spPr>
          <a:xfrm>
            <a:off x="4629151"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D08D8-58E2-FD4A-AAC2-C1604E3D8690}" type="datetimeFigureOut">
              <a:rPr lang="nl-NL" smtClean="0">
                <a:solidFill>
                  <a:prstClr val="black">
                    <a:tint val="75000"/>
                  </a:prstClr>
                </a:solidFill>
              </a:rPr>
              <a:pPr/>
              <a:t>15-5-2020</a:t>
            </a:fld>
            <a:endParaRPr lang="nl-NL">
              <a:solidFill>
                <a:prstClr val="black">
                  <a:tint val="75000"/>
                </a:prstClr>
              </a:solidFill>
            </a:endParaRPr>
          </a:p>
        </p:txBody>
      </p:sp>
      <p:sp>
        <p:nvSpPr>
          <p:cNvPr id="8" name="Footer Placeholder 7"/>
          <p:cNvSpPr>
            <a:spLocks noGrp="1"/>
          </p:cNvSpPr>
          <p:nvPr>
            <p:ph type="ftr" sz="quarter" idx="11"/>
          </p:nvPr>
        </p:nvSpPr>
        <p:spPr/>
        <p:txBody>
          <a:bodyPr/>
          <a:lstStyle/>
          <a:p>
            <a:endParaRPr lang="nl-NL">
              <a:solidFill>
                <a:prstClr val="black">
                  <a:tint val="75000"/>
                </a:prstClr>
              </a:solidFill>
            </a:endParaRPr>
          </a:p>
        </p:txBody>
      </p:sp>
      <p:sp>
        <p:nvSpPr>
          <p:cNvPr id="9" name="Slide Number Placeholder 8"/>
          <p:cNvSpPr>
            <a:spLocks noGrp="1"/>
          </p:cNvSpPr>
          <p:nvPr>
            <p:ph type="sldNum" sz="quarter" idx="12"/>
          </p:nvPr>
        </p:nvSpPr>
        <p:spPr/>
        <p:txBody>
          <a:bodyPr/>
          <a:lstStyle/>
          <a:p>
            <a:fld id="{D0DF05EA-A3A5-C841-A523-46619ED8D84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5404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558D08D8-58E2-FD4A-AAC2-C1604E3D8690}" type="datetimeFigureOut">
              <a:rPr lang="nl-NL" smtClean="0">
                <a:solidFill>
                  <a:prstClr val="black">
                    <a:tint val="75000"/>
                  </a:prstClr>
                </a:solidFill>
              </a:rPr>
              <a:pPr/>
              <a:t>15-5-2020</a:t>
            </a:fld>
            <a:endParaRPr lang="nl-NL">
              <a:solidFill>
                <a:prstClr val="black">
                  <a:tint val="75000"/>
                </a:prstClr>
              </a:solidFill>
            </a:endParaRPr>
          </a:p>
        </p:txBody>
      </p:sp>
      <p:sp>
        <p:nvSpPr>
          <p:cNvPr id="4" name="Footer Placeholder 3"/>
          <p:cNvSpPr>
            <a:spLocks noGrp="1"/>
          </p:cNvSpPr>
          <p:nvPr>
            <p:ph type="ftr" sz="quarter" idx="11"/>
          </p:nvPr>
        </p:nvSpPr>
        <p:spPr/>
        <p:txBody>
          <a:bodyPr/>
          <a:lstStyle/>
          <a:p>
            <a:endParaRPr lang="nl-NL">
              <a:solidFill>
                <a:prstClr val="black">
                  <a:tint val="75000"/>
                </a:prstClr>
              </a:solidFill>
            </a:endParaRPr>
          </a:p>
        </p:txBody>
      </p:sp>
      <p:sp>
        <p:nvSpPr>
          <p:cNvPr id="5" name="Slide Number Placeholder 4"/>
          <p:cNvSpPr>
            <a:spLocks noGrp="1"/>
          </p:cNvSpPr>
          <p:nvPr>
            <p:ph type="sldNum" sz="quarter" idx="12"/>
          </p:nvPr>
        </p:nvSpPr>
        <p:spPr/>
        <p:txBody>
          <a:bodyPr/>
          <a:lstStyle/>
          <a:p>
            <a:fld id="{D0DF05EA-A3A5-C841-A523-46619ED8D84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7319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D08D8-58E2-FD4A-AAC2-C1604E3D8690}" type="datetimeFigureOut">
              <a:rPr lang="nl-NL" smtClean="0">
                <a:solidFill>
                  <a:prstClr val="black">
                    <a:tint val="75000"/>
                  </a:prstClr>
                </a:solidFill>
              </a:rPr>
              <a:pPr/>
              <a:t>15-5-2020</a:t>
            </a:fld>
            <a:endParaRPr lang="nl-NL">
              <a:solidFill>
                <a:prstClr val="black">
                  <a:tint val="75000"/>
                </a:prstClr>
              </a:solidFill>
            </a:endParaRPr>
          </a:p>
        </p:txBody>
      </p:sp>
      <p:sp>
        <p:nvSpPr>
          <p:cNvPr id="3" name="Footer Placeholder 2"/>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p:cNvSpPr>
            <a:spLocks noGrp="1"/>
          </p:cNvSpPr>
          <p:nvPr>
            <p:ph type="sldNum" sz="quarter" idx="12"/>
          </p:nvPr>
        </p:nvSpPr>
        <p:spPr/>
        <p:txBody>
          <a:bodyPr/>
          <a:lstStyle/>
          <a:p>
            <a:fld id="{D0DF05EA-A3A5-C841-A523-46619ED8D84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501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4"/>
          <p:cNvSpPr>
            <a:spLocks noGrp="1"/>
          </p:cNvSpPr>
          <p:nvPr>
            <p:ph type="dt" sz="half" idx="10"/>
          </p:nvPr>
        </p:nvSpPr>
        <p:spPr/>
        <p:txBody>
          <a:bodyPr/>
          <a:lstStyle/>
          <a:p>
            <a:fld id="{558D08D8-58E2-FD4A-AAC2-C1604E3D8690}" type="datetimeFigureOut">
              <a:rPr lang="nl-NL" smtClean="0">
                <a:solidFill>
                  <a:prstClr val="black">
                    <a:tint val="75000"/>
                  </a:prstClr>
                </a:solidFill>
              </a:rPr>
              <a:pPr/>
              <a:t>15-5-2020</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D0DF05EA-A3A5-C841-A523-46619ED8D84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2765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4000" y="365125"/>
            <a:ext cx="6571350" cy="1325563"/>
          </a:xfrm>
          <a:prstGeom prst="rect">
            <a:avLst/>
          </a:prstGeom>
        </p:spPr>
        <p:txBody>
          <a:bodyPr vert="horz" lIns="0" tIns="0" rIns="0" bIns="0" rtlCol="0" anchor="t" anchorCtr="0">
            <a:normAutofit/>
          </a:bodyPr>
          <a:lstStyle/>
          <a:p>
            <a:r>
              <a:rPr lang="nl-NL" dirty="0"/>
              <a:t>Titelstijl van model bewerken</a:t>
            </a:r>
            <a:endParaRPr lang="en-US" dirty="0"/>
          </a:p>
        </p:txBody>
      </p:sp>
      <p:sp>
        <p:nvSpPr>
          <p:cNvPr id="3" name="Text Placeholder 2"/>
          <p:cNvSpPr>
            <a:spLocks noGrp="1"/>
          </p:cNvSpPr>
          <p:nvPr>
            <p:ph type="body" idx="1"/>
          </p:nvPr>
        </p:nvSpPr>
        <p:spPr>
          <a:xfrm>
            <a:off x="1944000" y="1200000"/>
            <a:ext cx="6571350" cy="4351339"/>
          </a:xfrm>
          <a:prstGeom prst="rect">
            <a:avLst/>
          </a:prstGeom>
        </p:spPr>
        <p:txBody>
          <a:bodyPr vert="horz" lIns="0" tIns="0" rIns="0" bIns="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558D08D8-58E2-FD4A-AAC2-C1604E3D8690}" type="datetimeFigureOut">
              <a:rPr lang="nl-NL" smtClean="0">
                <a:solidFill>
                  <a:prstClr val="black">
                    <a:tint val="75000"/>
                  </a:prstClr>
                </a:solidFill>
              </a:rPr>
              <a:pPr defTabSz="685800"/>
              <a:t>15-5-2020</a:t>
            </a:fld>
            <a:endParaRPr lang="nl-NL">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nl-NL">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0DF05EA-A3A5-C841-A523-46619ED8D841}" type="slidenum">
              <a:rPr lang="nl-NL" smtClean="0">
                <a:solidFill>
                  <a:prstClr val="black">
                    <a:tint val="75000"/>
                  </a:prstClr>
                </a:solidFill>
              </a:rPr>
              <a:pPr defTabSz="685800"/>
              <a:t>‹nr.›</a:t>
            </a:fld>
            <a:endParaRPr lang="nl-NL">
              <a:solidFill>
                <a:prstClr val="black">
                  <a:tint val="75000"/>
                </a:prstClr>
              </a:solidFill>
            </a:endParaRPr>
          </a:p>
        </p:txBody>
      </p:sp>
    </p:spTree>
    <p:extLst>
      <p:ext uri="{BB962C8B-B14F-4D97-AF65-F5344CB8AC3E}">
        <p14:creationId xmlns:p14="http://schemas.microsoft.com/office/powerpoint/2010/main" val="28321394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2800" b="1" i="0" kern="1200">
          <a:solidFill>
            <a:srgbClr val="1D2951"/>
          </a:solidFill>
          <a:latin typeface="Tahoma" charset="0"/>
          <a:ea typeface="Tahoma" charset="0"/>
          <a:cs typeface="Tahoma" charset="0"/>
        </a:defRPr>
      </a:lvl1pPr>
    </p:titleStyle>
    <p:bodyStyle>
      <a:lvl1pPr marL="180000" indent="-180000" algn="l" defTabSz="685800" rtl="0" eaLnBrk="1" latinLnBrk="0" hangingPunct="1">
        <a:lnSpc>
          <a:spcPct val="90000"/>
        </a:lnSpc>
        <a:spcBef>
          <a:spcPts val="750"/>
        </a:spcBef>
        <a:buFont typeface="Arial" panose="020B0604020202020204" pitchFamily="34" charset="0"/>
        <a:buChar char="•"/>
        <a:defRPr sz="1200" b="0" i="0" kern="1200">
          <a:solidFill>
            <a:schemeClr val="tx1"/>
          </a:solidFill>
          <a:latin typeface="Tahoma" charset="0"/>
          <a:ea typeface="Tahoma" charset="0"/>
          <a:cs typeface="Tahoma" charset="0"/>
        </a:defRPr>
      </a:lvl1pPr>
      <a:lvl2pPr marL="360000" indent="-18000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Tahoma" charset="0"/>
          <a:ea typeface="Tahoma" charset="0"/>
          <a:cs typeface="Tahoma" charset="0"/>
        </a:defRPr>
      </a:lvl2pPr>
      <a:lvl3pPr marL="540000" indent="-18000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Tahoma" charset="0"/>
          <a:ea typeface="Tahoma" charset="0"/>
          <a:cs typeface="Tahoma" charset="0"/>
        </a:defRPr>
      </a:lvl3pPr>
      <a:lvl4pPr marL="720000" indent="-18000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Tahoma" charset="0"/>
          <a:ea typeface="Tahoma" charset="0"/>
          <a:cs typeface="Tahoma" charset="0"/>
        </a:defRPr>
      </a:lvl4pPr>
      <a:lvl5pPr marL="900000" indent="-18000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Tahoma" charset="0"/>
          <a:ea typeface="Tahoma" charset="0"/>
          <a:cs typeface="Tahom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hyperlink" Target="mailto:minette.van.den.bemd@vvsl.n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hyperlink" Target="http://www.vvsl.n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080658" y="1412776"/>
            <a:ext cx="7295427" cy="3672408"/>
          </a:xfrm>
        </p:spPr>
        <p:txBody>
          <a:bodyPr>
            <a:normAutofit fontScale="90000"/>
          </a:bodyPr>
          <a:lstStyle/>
          <a:p>
            <a:pPr algn="ct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BE" sz="4000" dirty="0"/>
              <a:t>Een kijk op het Nederlandse onderwijslandschap</a:t>
            </a:r>
            <a:r>
              <a:rPr lang="nl-NL" dirty="0"/>
              <a:t/>
            </a:r>
            <a:br>
              <a:rPr lang="nl-NL" dirty="0"/>
            </a:br>
            <a:r>
              <a:rPr lang="nl-NL" dirty="0"/>
              <a:t/>
            </a:r>
            <a:br>
              <a:rPr lang="nl-NL" dirty="0"/>
            </a:br>
            <a:r>
              <a:rPr lang="nl-NL" dirty="0"/>
              <a:t>19 mei 2020</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1388235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pPr marL="0" indent="0"/>
            <a:r>
              <a:rPr lang="nl-NL" dirty="0"/>
              <a:t/>
            </a:r>
            <a:br>
              <a:rPr lang="nl-NL" dirty="0"/>
            </a:br>
            <a:r>
              <a:rPr lang="nl-NL" dirty="0"/>
              <a:t>VMBO= Voorbereidend Middelbaar </a:t>
            </a:r>
            <a:r>
              <a:rPr lang="nl-NL" dirty="0" err="1"/>
              <a:t>BeroepsOnderwijs</a:t>
            </a:r>
            <a:r>
              <a:rPr lang="nl-NL" dirty="0"/>
              <a:t/>
            </a:r>
            <a:br>
              <a:rPr lang="nl-NL" dirty="0"/>
            </a:br>
            <a:r>
              <a:rPr lang="nl-NL" dirty="0"/>
              <a:t>	</a:t>
            </a:r>
            <a:br>
              <a:rPr lang="nl-NL" dirty="0"/>
            </a:br>
            <a:r>
              <a:rPr lang="nl-BE" sz="2000" b="0" dirty="0"/>
              <a:t>Toelatingsvoorwaarden: 8</a:t>
            </a:r>
            <a:r>
              <a:rPr lang="nl-BE" sz="2000" b="0" baseline="30000" dirty="0"/>
              <a:t>ste</a:t>
            </a:r>
            <a:r>
              <a:rPr lang="nl-BE" sz="2000" b="0" dirty="0"/>
              <a:t> groep </a:t>
            </a:r>
            <a:r>
              <a:rPr lang="nl-BE" sz="2000" b="0" dirty="0" smtClean="0"/>
              <a:t>BO </a:t>
            </a:r>
            <a:r>
              <a:rPr lang="nl-BE" sz="2000" b="0" dirty="0"/>
              <a:t>doorlopen </a:t>
            </a:r>
            <a:r>
              <a:rPr lang="nl-BE" sz="2000" b="0" dirty="0" smtClean="0"/>
              <a:t>hebben. Advies van de basisschool is leidend </a:t>
            </a:r>
            <a:r>
              <a:rPr lang="nl-BE" sz="2000" b="0" dirty="0" err="1" smtClean="0"/>
              <a:t>tov</a:t>
            </a:r>
            <a:r>
              <a:rPr lang="nl-BE" sz="2000" b="0" dirty="0" smtClean="0"/>
              <a:t> de CITO toets.</a:t>
            </a:r>
            <a:r>
              <a:rPr lang="nl-BE" sz="2000" b="0" dirty="0"/>
              <a:t/>
            </a:r>
            <a:br>
              <a:rPr lang="nl-BE" sz="2000" b="0" dirty="0"/>
            </a:br>
            <a:r>
              <a:rPr lang="nl-BE" sz="2000" b="0" dirty="0"/>
              <a:t/>
            </a:r>
            <a:br>
              <a:rPr lang="nl-BE" sz="2000" b="0" dirty="0"/>
            </a:br>
            <a:r>
              <a:rPr lang="nl-BE" sz="2000" b="0" dirty="0"/>
              <a:t>Studieduur: 4 jaar (voltijds). Daarna krijgen ze een diploma VMBO. </a:t>
            </a:r>
            <a:br>
              <a:rPr lang="nl-BE" sz="2000" b="0" dirty="0"/>
            </a:br>
            <a:r>
              <a:rPr lang="nl-BE" sz="2000" b="0" dirty="0"/>
              <a:t/>
            </a:r>
            <a:br>
              <a:rPr lang="nl-BE" sz="2000" b="0" dirty="0"/>
            </a:br>
            <a:r>
              <a:rPr lang="nl-BE" sz="2000" b="0" dirty="0"/>
              <a:t>Verdere studiemogelijkheden: toelating tot MBO 3</a:t>
            </a:r>
            <a:r>
              <a:rPr lang="nl-BE" sz="2000" b="0" baseline="30000" dirty="0"/>
              <a:t>de</a:t>
            </a:r>
            <a:r>
              <a:rPr lang="nl-BE" sz="2000" b="0" dirty="0"/>
              <a:t> en 4</a:t>
            </a:r>
            <a:r>
              <a:rPr lang="nl-BE" sz="2000" b="0" baseline="30000" dirty="0"/>
              <a:t>de</a:t>
            </a:r>
            <a:r>
              <a:rPr lang="nl-BE" sz="2000" b="0" dirty="0"/>
              <a:t> niveau of instromen in 4</a:t>
            </a:r>
            <a:r>
              <a:rPr lang="nl-BE" sz="2000" b="0" baseline="30000" dirty="0"/>
              <a:t>de</a:t>
            </a:r>
            <a:r>
              <a:rPr lang="nl-BE" sz="2000" b="0" dirty="0"/>
              <a:t> klas HAVO mits </a:t>
            </a:r>
            <a:r>
              <a:rPr lang="nl-BE" sz="2000" b="0" dirty="0" smtClean="0"/>
              <a:t>diploma VMBO gemengde of theoretische leerweg afgesloten met een extra vak </a:t>
            </a:r>
            <a:r>
              <a:rPr lang="nl-BE" sz="2000" b="0" dirty="0"/>
              <a:t/>
            </a:r>
            <a:br>
              <a:rPr lang="nl-BE" sz="2000" b="0" dirty="0"/>
            </a:br>
            <a:r>
              <a:rPr lang="nl-NL" b="0" dirty="0"/>
              <a:t>	</a:t>
            </a:r>
            <a:br>
              <a:rPr lang="nl-NL" b="0" dirty="0"/>
            </a:br>
            <a:r>
              <a:rPr lang="nl-BE" sz="2000" dirty="0"/>
              <a:t/>
            </a:r>
            <a:br>
              <a:rPr lang="nl-BE" sz="2000" dirty="0"/>
            </a:br>
            <a:r>
              <a:rPr lang="nl-NL" sz="2000" dirty="0"/>
              <a:t/>
            </a:r>
            <a:br>
              <a:rPr lang="nl-NL" sz="2000" dirty="0"/>
            </a:br>
            <a:r>
              <a:rPr lang="nl-NL" sz="2000" dirty="0"/>
              <a:t/>
            </a:r>
            <a:br>
              <a:rPr lang="nl-NL" sz="2000" dirty="0"/>
            </a:br>
            <a:r>
              <a:rPr lang="nl-NL" sz="2000" dirty="0"/>
              <a:t/>
            </a:r>
            <a:br>
              <a:rPr lang="nl-NL" sz="200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3727658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pPr marL="0" indent="0"/>
            <a:r>
              <a:rPr lang="nl-NL" dirty="0"/>
              <a:t/>
            </a:r>
            <a:br>
              <a:rPr lang="nl-NL" dirty="0"/>
            </a:br>
            <a:r>
              <a:rPr lang="nl-NL" dirty="0"/>
              <a:t>VMBO= Voorbereidend Middelbaar </a:t>
            </a:r>
            <a:r>
              <a:rPr lang="nl-NL" dirty="0" err="1"/>
              <a:t>BeroepsOnderwijs</a:t>
            </a:r>
            <a:r>
              <a:rPr lang="nl-NL" dirty="0"/>
              <a:t/>
            </a:r>
            <a:br>
              <a:rPr lang="nl-NL" dirty="0"/>
            </a:br>
            <a:r>
              <a:rPr lang="nl-NL" dirty="0"/>
              <a:t>	</a:t>
            </a:r>
            <a:br>
              <a:rPr lang="nl-NL" dirty="0"/>
            </a:br>
            <a:r>
              <a:rPr lang="nl-BE" sz="2000" dirty="0"/>
              <a:t/>
            </a:r>
            <a:br>
              <a:rPr lang="nl-BE" sz="2000" dirty="0"/>
            </a:br>
            <a:r>
              <a:rPr lang="nl-BE" sz="2000" b="0" dirty="0"/>
              <a:t>Lessenpakket:</a:t>
            </a:r>
            <a:br>
              <a:rPr lang="nl-BE" sz="2000" b="0" dirty="0"/>
            </a:br>
            <a:r>
              <a:rPr lang="nl-BE" sz="2000" b="0" dirty="0"/>
              <a:t/>
            </a:r>
            <a:br>
              <a:rPr lang="nl-BE" sz="2000" b="0" dirty="0"/>
            </a:br>
            <a:r>
              <a:rPr lang="nl-BE" sz="2000" b="0" dirty="0" smtClean="0"/>
              <a:t>Onderbouw </a:t>
            </a:r>
            <a:r>
              <a:rPr lang="nl-BE" sz="2000" b="0" dirty="0"/>
              <a:t>– </a:t>
            </a:r>
            <a:r>
              <a:rPr lang="nl-BE" sz="2000" b="0" dirty="0" smtClean="0"/>
              <a:t>2 </a:t>
            </a:r>
            <a:r>
              <a:rPr lang="nl-BE" sz="2000" b="0" dirty="0"/>
              <a:t>jaar</a:t>
            </a:r>
            <a:br>
              <a:rPr lang="nl-BE" sz="2000" b="0" dirty="0"/>
            </a:br>
            <a:r>
              <a:rPr lang="nl-BE" sz="2000" b="0" dirty="0"/>
              <a:t/>
            </a:r>
            <a:br>
              <a:rPr lang="nl-BE" sz="2000" b="0" dirty="0"/>
            </a:br>
            <a:r>
              <a:rPr lang="nl-BE" sz="2000" b="0" dirty="0"/>
              <a:t>Algemene vakken</a:t>
            </a:r>
            <a:br>
              <a:rPr lang="nl-BE" sz="2000" b="0" dirty="0"/>
            </a:br>
            <a:r>
              <a:rPr lang="nl-BE" sz="2000" b="0" dirty="0"/>
              <a:t/>
            </a:r>
            <a:br>
              <a:rPr lang="nl-BE" sz="2000" b="0" dirty="0"/>
            </a:br>
            <a:r>
              <a:rPr lang="nl-BE" sz="2000" b="0" dirty="0"/>
              <a:t>Beroepsvoorbereidende vakken</a:t>
            </a:r>
            <a:br>
              <a:rPr lang="nl-BE" sz="2000" b="0" dirty="0"/>
            </a:br>
            <a:r>
              <a:rPr lang="nl-BE" sz="2000" b="0" dirty="0"/>
              <a:t/>
            </a:r>
            <a:br>
              <a:rPr lang="nl-BE" sz="2000" b="0" dirty="0"/>
            </a:br>
            <a:r>
              <a:rPr lang="nl-BE" sz="2000" b="0" dirty="0"/>
              <a:t>Vanaf 3</a:t>
            </a:r>
            <a:r>
              <a:rPr lang="nl-BE" sz="2000" b="0" baseline="30000" dirty="0"/>
              <a:t>de</a:t>
            </a:r>
            <a:r>
              <a:rPr lang="nl-BE" sz="2000" b="0" dirty="0"/>
              <a:t> jaar: keuze maken uit de vier </a:t>
            </a:r>
            <a:r>
              <a:rPr lang="nl-BE" sz="2000" b="0" dirty="0" smtClean="0"/>
              <a:t>profielen</a:t>
            </a:r>
            <a:r>
              <a:rPr lang="nl-BE" sz="2000" b="0" dirty="0"/>
              <a:t/>
            </a:r>
            <a:br>
              <a:rPr lang="nl-BE" sz="2000" b="0" dirty="0"/>
            </a:br>
            <a:r>
              <a:rPr lang="nl-NL" sz="2000" dirty="0"/>
              <a:t/>
            </a:r>
            <a:br>
              <a:rPr lang="nl-NL" sz="2000" dirty="0"/>
            </a:br>
            <a:r>
              <a:rPr lang="nl-NL" sz="2000" dirty="0"/>
              <a:t/>
            </a:r>
            <a:br>
              <a:rPr lang="nl-NL" sz="2000" dirty="0"/>
            </a:br>
            <a:r>
              <a:rPr lang="nl-NL" sz="2000" dirty="0"/>
              <a:t/>
            </a:r>
            <a:br>
              <a:rPr lang="nl-NL" sz="200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1109168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pPr marL="0" indent="0"/>
            <a:r>
              <a:rPr lang="nl-NL" dirty="0"/>
              <a:t/>
            </a:r>
            <a:br>
              <a:rPr lang="nl-NL" dirty="0"/>
            </a:br>
            <a:r>
              <a:rPr lang="nl-NL" dirty="0"/>
              <a:t>HAVO= Hoger Algemeen Voortgezet Onderwijs</a:t>
            </a:r>
            <a:br>
              <a:rPr lang="nl-NL" dirty="0"/>
            </a:br>
            <a:r>
              <a:rPr lang="nl-NL" dirty="0"/>
              <a:t>	</a:t>
            </a:r>
            <a:br>
              <a:rPr lang="nl-NL" dirty="0"/>
            </a:br>
            <a:r>
              <a:rPr lang="nl-BE" sz="2000" b="0" dirty="0"/>
              <a:t>Doel: voorbereiding op studies in het Hoger </a:t>
            </a:r>
            <a:r>
              <a:rPr lang="nl-BE" sz="2000" b="0" dirty="0" err="1"/>
              <a:t>BeroepsOnderwijs</a:t>
            </a:r>
            <a:r>
              <a:rPr lang="nl-BE" sz="2000" b="0" dirty="0"/>
              <a:t> (HBO)</a:t>
            </a:r>
            <a:br>
              <a:rPr lang="nl-BE" sz="2000" b="0" dirty="0"/>
            </a:br>
            <a:r>
              <a:rPr lang="nl-BE" sz="2000" b="0" dirty="0"/>
              <a:t/>
            </a:r>
            <a:br>
              <a:rPr lang="nl-BE" sz="2000" b="0" dirty="0"/>
            </a:br>
            <a:r>
              <a:rPr lang="nl-BE" sz="2000" b="0" dirty="0"/>
              <a:t/>
            </a:r>
            <a:br>
              <a:rPr lang="nl-BE" sz="2000" b="0" dirty="0"/>
            </a:br>
            <a:r>
              <a:rPr lang="nl-BE" sz="2000" b="0" dirty="0"/>
              <a:t>Vanaf 4</a:t>
            </a:r>
            <a:r>
              <a:rPr lang="nl-BE" sz="2000" b="0" baseline="30000" dirty="0"/>
              <a:t>de</a:t>
            </a:r>
            <a:r>
              <a:rPr lang="nl-BE" sz="2000" b="0" dirty="0"/>
              <a:t> jaar keuze uit vier profielen:</a:t>
            </a:r>
            <a:br>
              <a:rPr lang="nl-BE" sz="2000" b="0" dirty="0"/>
            </a:br>
            <a:r>
              <a:rPr lang="nl-BE" sz="2000" b="0" dirty="0"/>
              <a:t/>
            </a:r>
            <a:br>
              <a:rPr lang="nl-BE" sz="2000" b="0" dirty="0"/>
            </a:br>
            <a:r>
              <a:rPr lang="nl-BE" sz="2000" b="0" dirty="0"/>
              <a:t>- Natuur en techniek</a:t>
            </a:r>
            <a:br>
              <a:rPr lang="nl-BE" sz="2000" b="0" dirty="0"/>
            </a:br>
            <a:r>
              <a:rPr lang="nl-BE" sz="2000" b="0" dirty="0"/>
              <a:t/>
            </a:r>
            <a:br>
              <a:rPr lang="nl-BE" sz="2000" b="0" dirty="0"/>
            </a:br>
            <a:r>
              <a:rPr lang="nl-BE" sz="2000" b="0" dirty="0"/>
              <a:t>- Natuur en gezondheid</a:t>
            </a:r>
            <a:br>
              <a:rPr lang="nl-BE" sz="2000" b="0" dirty="0"/>
            </a:br>
            <a:r>
              <a:rPr lang="nl-BE" sz="2000" b="0" dirty="0"/>
              <a:t/>
            </a:r>
            <a:br>
              <a:rPr lang="nl-BE" sz="2000" b="0" dirty="0"/>
            </a:br>
            <a:r>
              <a:rPr lang="nl-BE" sz="2000" b="0" dirty="0"/>
              <a:t>- Economie en maatschappij</a:t>
            </a:r>
            <a:br>
              <a:rPr lang="nl-BE" sz="2000" b="0" dirty="0"/>
            </a:br>
            <a:r>
              <a:rPr lang="nl-BE" sz="2000" b="0" dirty="0"/>
              <a:t/>
            </a:r>
            <a:br>
              <a:rPr lang="nl-BE" sz="2000" b="0" dirty="0"/>
            </a:br>
            <a:r>
              <a:rPr lang="nl-BE" sz="2000" b="0" dirty="0"/>
              <a:t>- Cultuur en maatschappij</a:t>
            </a:r>
            <a:br>
              <a:rPr lang="nl-BE" sz="2000" b="0" dirty="0"/>
            </a:br>
            <a:r>
              <a:rPr lang="nl-BE" sz="2000" dirty="0"/>
              <a:t/>
            </a:r>
            <a:br>
              <a:rPr lang="nl-BE" sz="2000" dirty="0"/>
            </a:br>
            <a:r>
              <a:rPr lang="nl-NL" sz="2000" dirty="0"/>
              <a:t/>
            </a:r>
            <a:br>
              <a:rPr lang="nl-NL" sz="2000" dirty="0"/>
            </a:br>
            <a:r>
              <a:rPr lang="nl-NL" sz="2000" dirty="0"/>
              <a:t/>
            </a:r>
            <a:br>
              <a:rPr lang="nl-NL" sz="200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2917973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pPr marL="0" indent="0"/>
            <a:r>
              <a:rPr lang="nl-NL" dirty="0"/>
              <a:t/>
            </a:r>
            <a:br>
              <a:rPr lang="nl-NL" dirty="0"/>
            </a:br>
            <a:r>
              <a:rPr lang="nl-NL" dirty="0"/>
              <a:t>HAVO= Hoger Algemeen Voortgezet Onderwijs</a:t>
            </a:r>
            <a:br>
              <a:rPr lang="nl-NL" dirty="0"/>
            </a:br>
            <a:r>
              <a:rPr lang="nl-NL" dirty="0"/>
              <a:t>	</a:t>
            </a:r>
            <a:br>
              <a:rPr lang="nl-NL" dirty="0"/>
            </a:br>
            <a:r>
              <a:rPr lang="nl-NL" sz="2000" b="0" dirty="0" smtClean="0"/>
              <a:t>Biedt:</a:t>
            </a:r>
            <a:r>
              <a:rPr lang="nl-BE" sz="2000" b="0" dirty="0" smtClean="0"/>
              <a:t> </a:t>
            </a:r>
            <a:r>
              <a:rPr lang="nl-BE" sz="2000" b="0" dirty="0"/>
              <a:t>algemene en persoonlijke vorming</a:t>
            </a:r>
            <a:br>
              <a:rPr lang="nl-BE" sz="2000" b="0" dirty="0"/>
            </a:br>
            <a:r>
              <a:rPr lang="nl-NL" b="0" dirty="0" smtClean="0"/>
              <a:t/>
            </a:r>
            <a:br>
              <a:rPr lang="nl-NL" b="0" dirty="0" smtClean="0"/>
            </a:br>
            <a:r>
              <a:rPr lang="nl-BE" sz="2000" b="0" dirty="0" smtClean="0"/>
              <a:t>Toelatingsvoorwaarden</a:t>
            </a:r>
            <a:r>
              <a:rPr lang="nl-BE" sz="2000" b="0" dirty="0"/>
              <a:t>: 8</a:t>
            </a:r>
            <a:r>
              <a:rPr lang="nl-BE" sz="2000" b="0" baseline="30000" dirty="0"/>
              <a:t>ste</a:t>
            </a:r>
            <a:r>
              <a:rPr lang="nl-BE" sz="2000" b="0" dirty="0"/>
              <a:t> groep </a:t>
            </a:r>
            <a:r>
              <a:rPr lang="nl-BE" sz="2000" b="0" dirty="0" smtClean="0"/>
              <a:t>BO </a:t>
            </a:r>
            <a:r>
              <a:rPr lang="nl-BE" sz="2000" b="0" dirty="0"/>
              <a:t>doorlopen </a:t>
            </a:r>
            <a:r>
              <a:rPr lang="nl-BE" sz="2000" b="0" dirty="0" smtClean="0"/>
              <a:t>hebben. Advies van de basisschool is leidend </a:t>
            </a:r>
            <a:r>
              <a:rPr lang="nl-BE" sz="2000" b="0" dirty="0" err="1" smtClean="0"/>
              <a:t>tov</a:t>
            </a:r>
            <a:r>
              <a:rPr lang="nl-BE" sz="2000" b="0" dirty="0" smtClean="0"/>
              <a:t> de CITO toets.</a:t>
            </a:r>
            <a:r>
              <a:rPr lang="nl-BE" sz="2000" b="0" dirty="0"/>
              <a:t/>
            </a:r>
            <a:br>
              <a:rPr lang="nl-BE" sz="2000" b="0" dirty="0"/>
            </a:br>
            <a:r>
              <a:rPr lang="nl-BE" sz="2000" b="0" dirty="0"/>
              <a:t/>
            </a:r>
            <a:br>
              <a:rPr lang="nl-BE" sz="2000" b="0" dirty="0"/>
            </a:br>
            <a:r>
              <a:rPr lang="nl-BE" sz="2000" b="0" dirty="0"/>
              <a:t>Studieduur: 5 jaar (voltijds)</a:t>
            </a:r>
            <a:br>
              <a:rPr lang="nl-BE" sz="2000" b="0" dirty="0"/>
            </a:br>
            <a:r>
              <a:rPr lang="nl-BE" sz="2000" b="0" dirty="0"/>
              <a:t/>
            </a:r>
            <a:br>
              <a:rPr lang="nl-BE" sz="2000" b="0" dirty="0"/>
            </a:br>
            <a:r>
              <a:rPr lang="nl-BE" sz="2000" b="0" dirty="0"/>
              <a:t>Periode van </a:t>
            </a:r>
            <a:r>
              <a:rPr lang="nl-BE" sz="2000" b="0" dirty="0" smtClean="0"/>
              <a:t>onderbouw – 3 jaar </a:t>
            </a:r>
            <a:br>
              <a:rPr lang="nl-BE" sz="2000" b="0" dirty="0" smtClean="0"/>
            </a:br>
            <a:r>
              <a:rPr lang="nl-BE" sz="2000" b="0" dirty="0" smtClean="0"/>
              <a:t>gevolgd </a:t>
            </a:r>
            <a:r>
              <a:rPr lang="nl-BE" sz="2000" b="0" dirty="0"/>
              <a:t>door periode van </a:t>
            </a:r>
            <a:r>
              <a:rPr lang="nl-BE" sz="2000" b="0" dirty="0" smtClean="0"/>
              <a:t>bovenbouw – 2 jaar</a:t>
            </a:r>
            <a:r>
              <a:rPr lang="nl-BE" sz="2000" b="0" dirty="0"/>
              <a:t/>
            </a:r>
            <a:br>
              <a:rPr lang="nl-BE" sz="2000" b="0" dirty="0"/>
            </a:br>
            <a:r>
              <a:rPr lang="nl-BE" sz="2000" dirty="0"/>
              <a:t/>
            </a:r>
            <a:br>
              <a:rPr lang="nl-BE" sz="2000" dirty="0"/>
            </a:br>
            <a:r>
              <a:rPr lang="nl-BE" sz="2000" dirty="0"/>
              <a:t/>
            </a:r>
            <a:br>
              <a:rPr lang="nl-BE" sz="2000" dirty="0"/>
            </a:br>
            <a:r>
              <a:rPr lang="nl-NL" sz="2000" dirty="0"/>
              <a:t/>
            </a:r>
            <a:br>
              <a:rPr lang="nl-NL" sz="2000" dirty="0"/>
            </a:br>
            <a:r>
              <a:rPr lang="nl-NL" sz="2000" dirty="0"/>
              <a:t/>
            </a:r>
            <a:br>
              <a:rPr lang="nl-NL" sz="200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3318309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pPr marL="0" indent="0"/>
            <a:r>
              <a:rPr lang="nl-NL" dirty="0"/>
              <a:t/>
            </a:r>
            <a:br>
              <a:rPr lang="nl-NL" dirty="0"/>
            </a:br>
            <a:r>
              <a:rPr lang="nl-NL" dirty="0"/>
              <a:t>HAVO= Hoger Algemeen Voortgezet Onderwijs</a:t>
            </a:r>
            <a:br>
              <a:rPr lang="nl-NL" dirty="0"/>
            </a:br>
            <a:r>
              <a:rPr lang="nl-NL" dirty="0"/>
              <a:t>	</a:t>
            </a:r>
            <a:br>
              <a:rPr lang="nl-NL" dirty="0"/>
            </a:br>
            <a:r>
              <a:rPr lang="nl-BE" sz="2000" b="0" dirty="0"/>
              <a:t>Verdere studiemogelijkheden: </a:t>
            </a:r>
            <a:br>
              <a:rPr lang="nl-BE" sz="2000" b="0" dirty="0"/>
            </a:br>
            <a:r>
              <a:rPr lang="nl-BE" sz="2000" b="0" dirty="0"/>
              <a:t/>
            </a:r>
            <a:br>
              <a:rPr lang="nl-BE" sz="2000" b="0" dirty="0"/>
            </a:br>
            <a:r>
              <a:rPr lang="nl-BE" sz="2000" b="0" dirty="0" smtClean="0"/>
              <a:t>Verder </a:t>
            </a:r>
            <a:r>
              <a:rPr lang="nl-BE" sz="2000" b="0" dirty="0"/>
              <a:t>studeren in HBO opleiding </a:t>
            </a:r>
            <a:br>
              <a:rPr lang="nl-BE" sz="2000" b="0" dirty="0"/>
            </a:br>
            <a:r>
              <a:rPr lang="nl-BE" sz="2000" b="0" dirty="0"/>
              <a:t/>
            </a:r>
            <a:br>
              <a:rPr lang="nl-BE" sz="2000" b="0" dirty="0"/>
            </a:br>
            <a:r>
              <a:rPr lang="nl-BE" sz="2000" b="0" dirty="0"/>
              <a:t>5</a:t>
            </a:r>
            <a:r>
              <a:rPr lang="nl-BE" sz="2000" b="0" baseline="30000" dirty="0"/>
              <a:t>de</a:t>
            </a:r>
            <a:r>
              <a:rPr lang="nl-BE" sz="2000" b="0" dirty="0"/>
              <a:t> jaar VWO</a:t>
            </a:r>
            <a:br>
              <a:rPr lang="nl-BE" sz="2000" b="0" dirty="0"/>
            </a:br>
            <a:r>
              <a:rPr lang="nl-BE" sz="2000" b="0" dirty="0"/>
              <a:t/>
            </a:r>
            <a:br>
              <a:rPr lang="nl-BE" sz="2000" b="0" dirty="0"/>
            </a:br>
            <a:r>
              <a:rPr lang="nl-BE" sz="2000" b="0" dirty="0"/>
              <a:t>MBO (3</a:t>
            </a:r>
            <a:r>
              <a:rPr lang="nl-BE" sz="2000" b="0" baseline="30000" dirty="0"/>
              <a:t>de</a:t>
            </a:r>
            <a:r>
              <a:rPr lang="nl-BE" sz="2000" b="0" dirty="0"/>
              <a:t> en 4</a:t>
            </a:r>
            <a:r>
              <a:rPr lang="nl-BE" sz="2000" b="0" baseline="30000" dirty="0"/>
              <a:t>de</a:t>
            </a:r>
            <a:r>
              <a:rPr lang="nl-BE" sz="2000" b="0" dirty="0"/>
              <a:t> niveau</a:t>
            </a:r>
            <a:r>
              <a:rPr lang="nl-BE" sz="2000" b="0" dirty="0" smtClean="0"/>
              <a:t>)</a:t>
            </a:r>
            <a:br>
              <a:rPr lang="nl-BE" sz="2000" b="0" dirty="0" smtClean="0"/>
            </a:br>
            <a:r>
              <a:rPr lang="nl-BE" sz="2000" b="0" dirty="0"/>
              <a:t/>
            </a:r>
            <a:br>
              <a:rPr lang="nl-BE" sz="2000" b="0" dirty="0"/>
            </a:br>
            <a:r>
              <a:rPr lang="nl-BE" sz="2000" b="0" dirty="0"/>
              <a:t>Gaan werken</a:t>
            </a:r>
            <a:br>
              <a:rPr lang="nl-BE" sz="2000" b="0" dirty="0"/>
            </a:br>
            <a:r>
              <a:rPr lang="nl-BE" sz="2000" b="0" dirty="0"/>
              <a:t/>
            </a:r>
            <a:br>
              <a:rPr lang="nl-BE" sz="2000" b="0" dirty="0"/>
            </a:br>
            <a:r>
              <a:rPr lang="nl-NL" sz="2000" dirty="0"/>
              <a:t/>
            </a:r>
            <a:br>
              <a:rPr lang="nl-NL" sz="2000" dirty="0"/>
            </a:br>
            <a:r>
              <a:rPr lang="nl-NL" sz="2000" dirty="0"/>
              <a:t/>
            </a:r>
            <a:br>
              <a:rPr lang="nl-NL" sz="200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3811651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pPr marL="0" indent="0"/>
            <a:r>
              <a:rPr lang="nl-NL" dirty="0"/>
              <a:t/>
            </a:r>
            <a:br>
              <a:rPr lang="nl-NL" dirty="0"/>
            </a:br>
            <a:r>
              <a:rPr lang="nl-NL" dirty="0"/>
              <a:t>VWO= voorbereidend wetenschappelijk onderwijs</a:t>
            </a:r>
            <a:br>
              <a:rPr lang="nl-NL" dirty="0"/>
            </a:br>
            <a:r>
              <a:rPr lang="nl-NL" dirty="0"/>
              <a:t>	</a:t>
            </a:r>
            <a:br>
              <a:rPr lang="nl-NL" dirty="0"/>
            </a:br>
            <a:r>
              <a:rPr lang="nl-BE" sz="2000" dirty="0"/>
              <a:t/>
            </a:r>
            <a:br>
              <a:rPr lang="nl-BE" sz="2000" dirty="0"/>
            </a:br>
            <a:r>
              <a:rPr lang="nl-BE" sz="2000" b="0" dirty="0"/>
              <a:t>Doel: voorbereiding op studies in hoger onderwijs (WO en HBO)</a:t>
            </a:r>
            <a:br>
              <a:rPr lang="nl-BE" sz="2000" b="0" dirty="0"/>
            </a:br>
            <a:r>
              <a:rPr lang="nl-BE" sz="2000" b="0" dirty="0"/>
              <a:t/>
            </a:r>
            <a:br>
              <a:rPr lang="nl-BE" sz="2000" b="0" dirty="0"/>
            </a:br>
            <a:r>
              <a:rPr lang="nl-BE" sz="2000" b="0" dirty="0" smtClean="0"/>
              <a:t>Vanaf </a:t>
            </a:r>
            <a:r>
              <a:rPr lang="nl-BE" sz="2000" b="0" dirty="0"/>
              <a:t>4</a:t>
            </a:r>
            <a:r>
              <a:rPr lang="nl-BE" sz="2000" b="0" baseline="30000" dirty="0"/>
              <a:t>de</a:t>
            </a:r>
            <a:r>
              <a:rPr lang="nl-BE" sz="2000" b="0" dirty="0"/>
              <a:t> jaar keuze uit vier profielen:</a:t>
            </a:r>
            <a:br>
              <a:rPr lang="nl-BE" sz="2000" b="0" dirty="0"/>
            </a:br>
            <a:r>
              <a:rPr lang="nl-BE" sz="2000" b="0" dirty="0"/>
              <a:t/>
            </a:r>
            <a:br>
              <a:rPr lang="nl-BE" sz="2000" b="0" dirty="0"/>
            </a:br>
            <a:r>
              <a:rPr lang="nl-BE" sz="2000" b="0" dirty="0"/>
              <a:t>- Natuur en techniek</a:t>
            </a:r>
            <a:br>
              <a:rPr lang="nl-BE" sz="2000" b="0" dirty="0"/>
            </a:br>
            <a:r>
              <a:rPr lang="nl-BE" sz="2000" b="0" dirty="0"/>
              <a:t/>
            </a:r>
            <a:br>
              <a:rPr lang="nl-BE" sz="2000" b="0" dirty="0"/>
            </a:br>
            <a:r>
              <a:rPr lang="nl-BE" sz="2000" b="0" dirty="0"/>
              <a:t>- Natuur en gezondheid</a:t>
            </a:r>
            <a:br>
              <a:rPr lang="nl-BE" sz="2000" b="0" dirty="0"/>
            </a:br>
            <a:r>
              <a:rPr lang="nl-BE" sz="2000" b="0" dirty="0"/>
              <a:t/>
            </a:r>
            <a:br>
              <a:rPr lang="nl-BE" sz="2000" b="0" dirty="0"/>
            </a:br>
            <a:r>
              <a:rPr lang="nl-BE" sz="2000" b="0" dirty="0"/>
              <a:t>- Economie en maatschappij</a:t>
            </a:r>
            <a:br>
              <a:rPr lang="nl-BE" sz="2000" b="0" dirty="0"/>
            </a:br>
            <a:r>
              <a:rPr lang="nl-BE" sz="2000" b="0" dirty="0"/>
              <a:t/>
            </a:r>
            <a:br>
              <a:rPr lang="nl-BE" sz="2000" b="0" dirty="0"/>
            </a:br>
            <a:r>
              <a:rPr lang="nl-BE" sz="2000" b="0" dirty="0"/>
              <a:t>- Cultuur en maatschappij</a:t>
            </a:r>
            <a:r>
              <a:rPr lang="nl-BE" sz="2000" dirty="0"/>
              <a:t/>
            </a:r>
            <a:br>
              <a:rPr lang="nl-BE" sz="2000" dirty="0"/>
            </a:br>
            <a:r>
              <a:rPr lang="nl-NL" sz="2000" dirty="0"/>
              <a:t/>
            </a:r>
            <a:br>
              <a:rPr lang="nl-NL" sz="2000" dirty="0"/>
            </a:br>
            <a:r>
              <a:rPr lang="nl-NL" sz="2000" dirty="0"/>
              <a:t/>
            </a:r>
            <a:br>
              <a:rPr lang="nl-NL" sz="200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1084992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pPr marL="0" indent="0"/>
            <a:r>
              <a:rPr lang="nl-NL" dirty="0"/>
              <a:t/>
            </a:r>
            <a:br>
              <a:rPr lang="nl-NL" dirty="0"/>
            </a:br>
            <a:r>
              <a:rPr lang="nl-NL" dirty="0"/>
              <a:t>VWO= voorbereidend wetenschappelijk onderwijs</a:t>
            </a:r>
            <a:br>
              <a:rPr lang="nl-NL" dirty="0"/>
            </a:br>
            <a:r>
              <a:rPr lang="nl-NL" dirty="0"/>
              <a:t>	</a:t>
            </a:r>
            <a:br>
              <a:rPr lang="nl-NL" dirty="0"/>
            </a:br>
            <a:r>
              <a:rPr lang="nl-BE" sz="2000" b="0" dirty="0"/>
              <a:t>Biedt:</a:t>
            </a:r>
            <a:br>
              <a:rPr lang="nl-BE" sz="2000" b="0" dirty="0"/>
            </a:br>
            <a:r>
              <a:rPr lang="nl-BE" sz="2000" b="0" dirty="0"/>
              <a:t>Algemeen </a:t>
            </a:r>
            <a:r>
              <a:rPr lang="nl-BE" sz="2000" b="0" dirty="0" smtClean="0"/>
              <a:t>maatschappelijke </a:t>
            </a:r>
            <a:r>
              <a:rPr lang="nl-BE" sz="2000" b="0" dirty="0"/>
              <a:t>en persoonlijke vorming</a:t>
            </a:r>
            <a:br>
              <a:rPr lang="nl-BE" sz="2000" b="0" dirty="0"/>
            </a:br>
            <a:r>
              <a:rPr lang="nl-BE" sz="2000" b="0" dirty="0"/>
              <a:t/>
            </a:r>
            <a:br>
              <a:rPr lang="nl-BE" sz="2000" b="0" dirty="0"/>
            </a:br>
            <a:r>
              <a:rPr lang="nl-BE" sz="2000" b="0" dirty="0"/>
              <a:t>Algemene voorbereiding op hoger onderwijs </a:t>
            </a:r>
            <a:br>
              <a:rPr lang="nl-BE" sz="2000" b="0" dirty="0"/>
            </a:br>
            <a:r>
              <a:rPr lang="nl-BE" sz="2000" b="0" dirty="0"/>
              <a:t/>
            </a:r>
            <a:br>
              <a:rPr lang="nl-BE" sz="2000" b="0" dirty="0"/>
            </a:br>
            <a:r>
              <a:rPr lang="nl-BE" sz="2000" b="0" dirty="0"/>
              <a:t>Bijzondere voorbereiding op opleidingen in het Wetenschappelijk Onderwijs (WO)</a:t>
            </a:r>
            <a:br>
              <a:rPr lang="nl-BE" sz="2000" b="0" dirty="0"/>
            </a:br>
            <a:r>
              <a:rPr lang="nl-BE" sz="2000" b="0" dirty="0"/>
              <a:t/>
            </a:r>
            <a:br>
              <a:rPr lang="nl-BE" sz="2000" b="0" dirty="0"/>
            </a:br>
            <a:r>
              <a:rPr lang="nl-BE" sz="2000" b="0" dirty="0"/>
              <a:t>Bestaat uit twee typen: gymnasium en atheneum </a:t>
            </a:r>
            <a:br>
              <a:rPr lang="nl-BE" sz="2000" b="0" dirty="0"/>
            </a:br>
            <a:r>
              <a:rPr lang="nl-BE" sz="2000" b="0" dirty="0"/>
              <a:t/>
            </a:r>
            <a:br>
              <a:rPr lang="nl-BE" sz="2000" b="0" dirty="0"/>
            </a:br>
            <a:r>
              <a:rPr lang="nl-BE" sz="2000" dirty="0"/>
              <a:t/>
            </a:r>
            <a:br>
              <a:rPr lang="nl-BE" sz="2000" dirty="0"/>
            </a:br>
            <a:r>
              <a:rPr lang="nl-NL" sz="2000" dirty="0"/>
              <a:t/>
            </a:r>
            <a:br>
              <a:rPr lang="nl-NL" sz="2000" dirty="0"/>
            </a:br>
            <a:r>
              <a:rPr lang="nl-NL" sz="2000" dirty="0"/>
              <a:t/>
            </a:r>
            <a:br>
              <a:rPr lang="nl-NL" sz="200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4253286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pPr marL="0" indent="0"/>
            <a:r>
              <a:rPr lang="nl-NL" dirty="0"/>
              <a:t/>
            </a:r>
            <a:br>
              <a:rPr lang="nl-NL" dirty="0"/>
            </a:br>
            <a:r>
              <a:rPr lang="nl-NL" dirty="0"/>
              <a:t>VWO= voorbereidend wetenschappelijk onderwijs</a:t>
            </a:r>
            <a:br>
              <a:rPr lang="nl-NL" dirty="0"/>
            </a:br>
            <a:r>
              <a:rPr lang="nl-NL" dirty="0"/>
              <a:t>	</a:t>
            </a:r>
            <a:br>
              <a:rPr lang="nl-NL" dirty="0"/>
            </a:br>
            <a:r>
              <a:rPr lang="nl-BE" sz="2000" b="0" dirty="0"/>
              <a:t>Toelatingsvoorwaarden:</a:t>
            </a:r>
            <a:br>
              <a:rPr lang="nl-BE" sz="2000" b="0" dirty="0"/>
            </a:br>
            <a:r>
              <a:rPr lang="nl-BE" sz="2000" b="0" dirty="0"/>
              <a:t/>
            </a:r>
            <a:br>
              <a:rPr lang="nl-BE" sz="2000" b="0" dirty="0"/>
            </a:br>
            <a:r>
              <a:rPr lang="nl-BE" sz="2000" b="0" dirty="0"/>
              <a:t>Groep 8 </a:t>
            </a:r>
            <a:r>
              <a:rPr lang="nl-BE" sz="2000" b="0" dirty="0" smtClean="0"/>
              <a:t>BO voltooien. Advies basisschool is leidend </a:t>
            </a:r>
            <a:r>
              <a:rPr lang="nl-BE" sz="2000" b="0" dirty="0" err="1" smtClean="0"/>
              <a:t>tov</a:t>
            </a:r>
            <a:r>
              <a:rPr lang="nl-BE" sz="2000" b="0" dirty="0" smtClean="0"/>
              <a:t> CITO toets.</a:t>
            </a:r>
            <a:r>
              <a:rPr lang="nl-BE" sz="2000" b="0" dirty="0"/>
              <a:t/>
            </a:r>
            <a:br>
              <a:rPr lang="nl-BE" sz="2000" b="0" dirty="0"/>
            </a:br>
            <a:r>
              <a:rPr lang="nl-BE" sz="2000" b="0" dirty="0"/>
              <a:t/>
            </a:r>
            <a:br>
              <a:rPr lang="nl-BE" sz="2000" b="0" dirty="0"/>
            </a:br>
            <a:r>
              <a:rPr lang="nl-BE" sz="2000" b="0" dirty="0"/>
              <a:t>Studieduur:</a:t>
            </a:r>
            <a:br>
              <a:rPr lang="nl-BE" sz="2000" b="0" dirty="0"/>
            </a:br>
            <a:r>
              <a:rPr lang="nl-BE" sz="2000" b="0" dirty="0"/>
              <a:t/>
            </a:r>
            <a:br>
              <a:rPr lang="nl-BE" sz="2000" b="0" dirty="0"/>
            </a:br>
            <a:r>
              <a:rPr lang="nl-BE" sz="2000" b="0" dirty="0"/>
              <a:t>6 jaar (voltijds)</a:t>
            </a:r>
            <a:br>
              <a:rPr lang="nl-BE" sz="2000" b="0" dirty="0"/>
            </a:br>
            <a:r>
              <a:rPr lang="nl-BE" sz="2000" b="0" dirty="0"/>
              <a:t>Periode van </a:t>
            </a:r>
            <a:r>
              <a:rPr lang="nl-BE" sz="2000" b="0" dirty="0" smtClean="0"/>
              <a:t>onderbouw – 3 jaar </a:t>
            </a:r>
            <a:br>
              <a:rPr lang="nl-BE" sz="2000" b="0" dirty="0" smtClean="0"/>
            </a:br>
            <a:r>
              <a:rPr lang="nl-BE" sz="2000" b="0" dirty="0" smtClean="0"/>
              <a:t>gevolgd </a:t>
            </a:r>
            <a:r>
              <a:rPr lang="nl-BE" sz="2000" b="0" dirty="0"/>
              <a:t>door </a:t>
            </a:r>
            <a:r>
              <a:rPr lang="nl-BE" sz="2000" b="0" dirty="0" smtClean="0"/>
              <a:t>periode van bovenbouw – 3 jaar</a:t>
            </a:r>
            <a:r>
              <a:rPr lang="nl-BE" sz="2000" b="0" dirty="0"/>
              <a:t/>
            </a:r>
            <a:br>
              <a:rPr lang="nl-BE" sz="2000" b="0" dirty="0"/>
            </a:br>
            <a:r>
              <a:rPr lang="nl-BE" sz="2000" b="0" dirty="0"/>
              <a:t/>
            </a:r>
            <a:br>
              <a:rPr lang="nl-BE" sz="2000" b="0" dirty="0"/>
            </a:br>
            <a:r>
              <a:rPr lang="nl-BE" sz="2000" dirty="0"/>
              <a:t/>
            </a:r>
            <a:br>
              <a:rPr lang="nl-BE" sz="2000" dirty="0"/>
            </a:br>
            <a:r>
              <a:rPr lang="nl-NL" sz="2000" dirty="0"/>
              <a:t/>
            </a:r>
            <a:br>
              <a:rPr lang="nl-NL" sz="2000" dirty="0"/>
            </a:br>
            <a:r>
              <a:rPr lang="nl-NL" sz="2000" dirty="0"/>
              <a:t/>
            </a:r>
            <a:br>
              <a:rPr lang="nl-NL" sz="200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1322320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pPr marL="0" indent="0"/>
            <a:r>
              <a:rPr lang="nl-NL" dirty="0"/>
              <a:t/>
            </a:r>
            <a:br>
              <a:rPr lang="nl-NL" dirty="0"/>
            </a:br>
            <a:r>
              <a:rPr lang="nl-NL" dirty="0"/>
              <a:t>VWO= voorbereidend wetenschappelijk onderwijs</a:t>
            </a:r>
            <a:br>
              <a:rPr lang="nl-NL" dirty="0"/>
            </a:br>
            <a:r>
              <a:rPr lang="nl-NL" dirty="0"/>
              <a:t>	</a:t>
            </a:r>
            <a:br>
              <a:rPr lang="nl-NL" dirty="0"/>
            </a:br>
            <a:r>
              <a:rPr lang="nl-BE" sz="2000" b="0" dirty="0"/>
              <a:t>Verdere studiemogelijkheden:</a:t>
            </a:r>
            <a:br>
              <a:rPr lang="nl-BE" sz="2000" b="0" dirty="0"/>
            </a:br>
            <a:r>
              <a:rPr lang="nl-BE" sz="2000" b="0" dirty="0"/>
              <a:t/>
            </a:r>
            <a:br>
              <a:rPr lang="nl-BE" sz="2000" b="0" dirty="0"/>
            </a:br>
            <a:r>
              <a:rPr lang="nl-BE" sz="2000" b="0" dirty="0" smtClean="0"/>
              <a:t>Verder </a:t>
            </a:r>
            <a:r>
              <a:rPr lang="nl-BE" sz="2000" b="0" dirty="0"/>
              <a:t>studeren aan WO of HBO</a:t>
            </a:r>
            <a:br>
              <a:rPr lang="nl-BE" sz="2000" b="0" dirty="0"/>
            </a:br>
            <a:r>
              <a:rPr lang="nl-BE" sz="2000" b="0" dirty="0"/>
              <a:t/>
            </a:r>
            <a:br>
              <a:rPr lang="nl-BE" sz="2000" b="0" dirty="0"/>
            </a:br>
            <a:r>
              <a:rPr lang="nl-BE" sz="2000" b="0" dirty="0" smtClean="0"/>
              <a:t>Keuze </a:t>
            </a:r>
            <a:r>
              <a:rPr lang="nl-BE" sz="2000" b="0" dirty="0"/>
              <a:t>binnen WO of HBO afhankelijk van gekozen </a:t>
            </a:r>
            <a:r>
              <a:rPr lang="nl-BE" sz="2000" b="0" dirty="0" smtClean="0"/>
              <a:t>profiel</a:t>
            </a:r>
            <a:r>
              <a:rPr lang="nl-BE" sz="2000" b="0" dirty="0"/>
              <a:t/>
            </a:r>
            <a:br>
              <a:rPr lang="nl-BE" sz="2000" b="0" dirty="0"/>
            </a:br>
            <a:r>
              <a:rPr lang="nl-BE" sz="2000" b="0" dirty="0"/>
              <a:t/>
            </a:r>
            <a:br>
              <a:rPr lang="nl-BE" sz="2000" b="0" dirty="0"/>
            </a:br>
            <a:r>
              <a:rPr lang="nl-BE" sz="2000" b="0" dirty="0" smtClean="0"/>
              <a:t>MBO </a:t>
            </a:r>
            <a:r>
              <a:rPr lang="nl-BE" sz="2000" b="0" dirty="0"/>
              <a:t>(3</a:t>
            </a:r>
            <a:r>
              <a:rPr lang="nl-BE" sz="2000" b="0" baseline="30000" dirty="0"/>
              <a:t>de</a:t>
            </a:r>
            <a:r>
              <a:rPr lang="nl-BE" sz="2000" b="0" dirty="0"/>
              <a:t> en 4</a:t>
            </a:r>
            <a:r>
              <a:rPr lang="nl-BE" sz="2000" b="0" baseline="30000" dirty="0"/>
              <a:t>de</a:t>
            </a:r>
            <a:r>
              <a:rPr lang="nl-BE" sz="2000" b="0" dirty="0"/>
              <a:t> niveau</a:t>
            </a:r>
            <a:r>
              <a:rPr lang="nl-BE" sz="2000" b="0" dirty="0" smtClean="0"/>
              <a:t>)</a:t>
            </a:r>
            <a:br>
              <a:rPr lang="nl-BE" sz="2000" b="0" dirty="0" smtClean="0"/>
            </a:br>
            <a:r>
              <a:rPr lang="nl-BE" sz="2000" b="0" dirty="0"/>
              <a:t/>
            </a:r>
            <a:br>
              <a:rPr lang="nl-BE" sz="2000" b="0" dirty="0"/>
            </a:br>
            <a:r>
              <a:rPr lang="nl-BE" sz="2000" b="0" dirty="0"/>
              <a:t>Gaan werken</a:t>
            </a:r>
            <a:br>
              <a:rPr lang="nl-BE" sz="2000" b="0" dirty="0"/>
            </a:br>
            <a:r>
              <a:rPr lang="nl-NL" sz="2000" dirty="0"/>
              <a:t/>
            </a:r>
            <a:br>
              <a:rPr lang="nl-NL" sz="2000" dirty="0"/>
            </a:br>
            <a:r>
              <a:rPr lang="nl-NL" sz="2000" dirty="0"/>
              <a:t/>
            </a:r>
            <a:br>
              <a:rPr lang="nl-NL" sz="200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2352137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pPr marL="0" indent="0"/>
            <a:r>
              <a:rPr lang="nl-NL" dirty="0"/>
              <a:t/>
            </a:r>
            <a:br>
              <a:rPr lang="nl-NL" dirty="0"/>
            </a:br>
            <a:r>
              <a:rPr lang="nl-NL" dirty="0"/>
              <a:t>Niveauvergelijking Nederland-Vlaanderen</a:t>
            </a:r>
            <a:br>
              <a:rPr lang="nl-NL" dirty="0"/>
            </a:br>
            <a:r>
              <a:rPr lang="nl-NL" dirty="0"/>
              <a:t>	</a:t>
            </a:r>
            <a:br>
              <a:rPr lang="nl-NL" dirty="0"/>
            </a:br>
            <a:r>
              <a:rPr lang="nl-BE" sz="2000" b="0" dirty="0"/>
              <a:t>VWO = ASO</a:t>
            </a:r>
            <a:br>
              <a:rPr lang="nl-BE" sz="2000" b="0" dirty="0"/>
            </a:br>
            <a:r>
              <a:rPr lang="nl-BE" sz="2000" b="0" dirty="0"/>
              <a:t>HAVO = TSO</a:t>
            </a:r>
            <a:br>
              <a:rPr lang="nl-BE" sz="2000" b="0" dirty="0"/>
            </a:br>
            <a:r>
              <a:rPr lang="nl-BE" sz="2000" b="0" dirty="0"/>
              <a:t>VMBO = BSO</a:t>
            </a:r>
            <a:br>
              <a:rPr lang="nl-BE" sz="2000" b="0" dirty="0"/>
            </a:br>
            <a:r>
              <a:rPr lang="nl-BE" sz="2000" b="0" dirty="0"/>
              <a:t/>
            </a:r>
            <a:br>
              <a:rPr lang="nl-BE" sz="2000" b="0" dirty="0"/>
            </a:br>
            <a:r>
              <a:rPr lang="nl-BE" sz="2000" b="0" dirty="0"/>
              <a:t>Diploma VWO = diploma SO</a:t>
            </a:r>
            <a:br>
              <a:rPr lang="nl-BE" sz="2000" b="0" dirty="0"/>
            </a:br>
            <a:r>
              <a:rPr lang="nl-BE" sz="2000" b="0" dirty="0"/>
              <a:t>Diploma HAVO = diploma 1</a:t>
            </a:r>
            <a:r>
              <a:rPr lang="nl-BE" sz="2000" b="0" baseline="30000" dirty="0"/>
              <a:t>ste</a:t>
            </a:r>
            <a:r>
              <a:rPr lang="nl-BE" sz="2000" b="0" dirty="0"/>
              <a:t> jaar 3</a:t>
            </a:r>
            <a:r>
              <a:rPr lang="nl-BE" sz="2000" b="0" baseline="30000" dirty="0"/>
              <a:t>de</a:t>
            </a:r>
            <a:r>
              <a:rPr lang="nl-BE" sz="2000" b="0" dirty="0"/>
              <a:t> graad ASO</a:t>
            </a:r>
            <a:br>
              <a:rPr lang="nl-BE" sz="2000" b="0" dirty="0"/>
            </a:br>
            <a:r>
              <a:rPr lang="nl-BE" sz="2000" b="0" dirty="0"/>
              <a:t>Eerste jaar HBO afgerond = diploma SO</a:t>
            </a:r>
            <a:br>
              <a:rPr lang="nl-BE" sz="2000" b="0" dirty="0"/>
            </a:br>
            <a:r>
              <a:rPr lang="nl-BE" sz="2000" b="0" dirty="0"/>
              <a:t/>
            </a:r>
            <a:br>
              <a:rPr lang="nl-BE" sz="2000" b="0" dirty="0"/>
            </a:br>
            <a:r>
              <a:rPr lang="nl-BE" sz="2000" b="0" dirty="0"/>
              <a:t>Diploma VMBO = gedeelte van BSO. Staat niet gelijk aan diploma BSO, gezien de meeste studenten nog verder gaan studeren aan MBO (= derde </a:t>
            </a:r>
            <a:r>
              <a:rPr lang="nl-BE" sz="2000" b="0" dirty="0" smtClean="0"/>
              <a:t>graad </a:t>
            </a:r>
            <a:r>
              <a:rPr lang="nl-BE" sz="2000" b="0" dirty="0"/>
              <a:t>BSO). Wanneer ze dit vervolledigen, is dit gelijk aan diploma SO</a:t>
            </a:r>
            <a:br>
              <a:rPr lang="nl-BE" sz="2000" b="0" dirty="0"/>
            </a:br>
            <a:r>
              <a:rPr lang="nl-NL" sz="2000" dirty="0"/>
              <a:t/>
            </a:r>
            <a:br>
              <a:rPr lang="nl-NL" sz="200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1029660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008111"/>
          </a:xfrm>
        </p:spPr>
        <p:txBody>
          <a:bodyPr>
            <a:normAutofit fontScale="90000"/>
          </a:bodyPr>
          <a:lstStyle/>
          <a:p>
            <a:pPr algn="l"/>
            <a:r>
              <a:rPr lang="nl-NL" dirty="0"/>
              <a:t/>
            </a:r>
            <a:br>
              <a:rPr lang="nl-NL" dirty="0"/>
            </a:br>
            <a:r>
              <a:rPr lang="nl-NL" dirty="0"/>
              <a:t>Programma:</a:t>
            </a:r>
            <a:br>
              <a:rPr lang="nl-NL" dirty="0"/>
            </a:br>
            <a:r>
              <a:rPr lang="nl-NL" dirty="0"/>
              <a:t>	</a:t>
            </a:r>
            <a:br>
              <a:rPr lang="nl-NL" dirty="0"/>
            </a:br>
            <a:r>
              <a:rPr lang="nl-NL" dirty="0"/>
              <a:t/>
            </a:r>
            <a:br>
              <a:rPr lang="nl-NL" dirty="0"/>
            </a:br>
            <a:r>
              <a:rPr lang="nl-NL" dirty="0"/>
              <a:t>	</a:t>
            </a:r>
            <a:br>
              <a:rPr lang="nl-NL" dirty="0"/>
            </a:br>
            <a:r>
              <a:rPr lang="nl-NL" sz="2000" b="0" dirty="0"/>
              <a:t>1. Inleiding en voorstellingsrondje</a:t>
            </a:r>
            <a:br>
              <a:rPr lang="nl-NL" sz="2000" b="0" dirty="0"/>
            </a:br>
            <a:r>
              <a:rPr lang="nl-NL" sz="2000" b="0" dirty="0"/>
              <a:t/>
            </a:r>
            <a:br>
              <a:rPr lang="nl-NL" sz="2000" b="0" dirty="0"/>
            </a:br>
            <a:r>
              <a:rPr lang="nl-NL" sz="2000" b="0" dirty="0"/>
              <a:t>2. Het Nederlandse onderwijssysteem toegelicht door</a:t>
            </a:r>
            <a:br>
              <a:rPr lang="nl-NL" sz="2000" b="0" dirty="0"/>
            </a:br>
            <a:r>
              <a:rPr lang="nl-NL" sz="2000" b="0" dirty="0"/>
              <a:t>Minette van den Bemd en Cindy Bosma</a:t>
            </a:r>
            <a:br>
              <a:rPr lang="nl-NL" sz="2000" b="0" dirty="0"/>
            </a:br>
            <a:r>
              <a:rPr lang="nl-NL" sz="2000" b="0" dirty="0"/>
              <a:t/>
            </a:r>
            <a:br>
              <a:rPr lang="nl-NL" sz="2000" b="0" dirty="0"/>
            </a:br>
            <a:r>
              <a:rPr lang="nl-NL" sz="2000" b="0" dirty="0"/>
              <a:t>3. Casebespreking </a:t>
            </a:r>
            <a:br>
              <a:rPr lang="nl-NL" sz="2000" b="0" dirty="0"/>
            </a:br>
            <a:r>
              <a:rPr lang="nl-NL" sz="2000" b="0" dirty="0"/>
              <a:t/>
            </a:r>
            <a:br>
              <a:rPr lang="nl-NL" sz="2000" b="0" dirty="0"/>
            </a:br>
            <a:r>
              <a:rPr lang="nl-NL" sz="2000" b="0" dirty="0"/>
              <a:t>4. Contactgegevens </a:t>
            </a:r>
            <a:r>
              <a:rPr lang="nl-NL" sz="2000" b="0" dirty="0" err="1"/>
              <a:t>Minette</a:t>
            </a:r>
            <a:r>
              <a:rPr lang="nl-NL" sz="2000" b="0" dirty="0"/>
              <a:t> van den </a:t>
            </a:r>
            <a:r>
              <a:rPr lang="nl-NL" sz="2000" b="0" dirty="0" err="1"/>
              <a:t>Bemd</a:t>
            </a:r>
            <a:r>
              <a:rPr lang="nl-NL" sz="2000" b="0" dirty="0"/>
              <a:t/>
            </a:r>
            <a:br>
              <a:rPr lang="nl-NL" sz="2000" b="0" dirty="0"/>
            </a:br>
            <a:r>
              <a:rPr lang="nl-NL" sz="2000" b="0" dirty="0"/>
              <a:t/>
            </a:r>
            <a:br>
              <a:rPr lang="nl-NL" sz="2000" b="0" dirty="0"/>
            </a:br>
            <a:r>
              <a:rPr lang="nl-NL" sz="2000" b="0" dirty="0"/>
              <a:t>5. Feedback presentatie</a:t>
            </a:r>
            <a:br>
              <a:rPr lang="nl-NL" sz="2000" b="0" dirty="0"/>
            </a:br>
            <a:r>
              <a:rPr lang="nl-NL" sz="2000" b="0" dirty="0"/>
              <a:t/>
            </a:r>
            <a:br>
              <a:rPr lang="nl-NL" sz="2000" b="0" dirty="0"/>
            </a:br>
            <a:r>
              <a:rPr lang="nl-NL" sz="2000" b="0" dirty="0"/>
              <a:t>6. Plan van aanpak</a:t>
            </a:r>
            <a:r>
              <a:rPr lang="nl-NL" b="0" dirty="0"/>
              <a:t/>
            </a:r>
            <a:br>
              <a:rPr lang="nl-NL" b="0" dirty="0"/>
            </a:br>
            <a:r>
              <a:rPr lang="nl-NL" b="0" dirty="0"/>
              <a:t/>
            </a:r>
            <a:br>
              <a:rPr lang="nl-NL" b="0"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308820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pPr lvl="0"/>
            <a:r>
              <a:rPr lang="nl-NL" dirty="0"/>
              <a:t/>
            </a:r>
            <a:br>
              <a:rPr lang="nl-NL" dirty="0"/>
            </a:br>
            <a:r>
              <a:rPr lang="nl-NL" dirty="0"/>
              <a:t>3. Casebespreking</a:t>
            </a:r>
            <a:br>
              <a:rPr lang="nl-NL" dirty="0"/>
            </a:br>
            <a:r>
              <a:rPr lang="nl-NL" dirty="0"/>
              <a:t>	</a:t>
            </a:r>
            <a:br>
              <a:rPr lang="nl-NL" dirty="0"/>
            </a:br>
            <a:r>
              <a:rPr lang="nl-BE" sz="2000" dirty="0"/>
              <a:t/>
            </a:r>
            <a:br>
              <a:rPr lang="nl-BE" sz="2000" dirty="0"/>
            </a:br>
            <a:r>
              <a:rPr lang="nl-BE" sz="2000" dirty="0"/>
              <a:t/>
            </a:r>
            <a:br>
              <a:rPr lang="nl-BE" sz="2000" dirty="0"/>
            </a:br>
            <a:r>
              <a:rPr lang="nl-BE" sz="2000" dirty="0" smtClean="0"/>
              <a:t>- </a:t>
            </a:r>
            <a:r>
              <a:rPr lang="nl-BE" sz="2000" b="0" dirty="0" smtClean="0"/>
              <a:t>Ouders </a:t>
            </a:r>
            <a:r>
              <a:rPr lang="nl-BE" sz="2000" b="0" dirty="0"/>
              <a:t>vertellen niet altijd dat hun kind in </a:t>
            </a:r>
            <a:r>
              <a:rPr lang="nl-BE" sz="2000" b="0" dirty="0" smtClean="0"/>
              <a:t>speciaal onderwijs </a:t>
            </a:r>
            <a:r>
              <a:rPr lang="nl-BE" sz="2000" b="0" dirty="0"/>
              <a:t>zat in </a:t>
            </a:r>
            <a:r>
              <a:rPr lang="nl-BE" sz="2000" b="0" dirty="0" smtClean="0"/>
              <a:t>Nederland. Hoe </a:t>
            </a:r>
            <a:r>
              <a:rPr lang="nl-BE" sz="2000" b="0" dirty="0"/>
              <a:t>kunnen we dit herkennen </a:t>
            </a:r>
            <a:r>
              <a:rPr lang="nl-BE" sz="2000" b="0" dirty="0" smtClean="0"/>
              <a:t>?</a:t>
            </a:r>
            <a:br>
              <a:rPr lang="nl-BE" sz="2000" b="0" dirty="0" smtClean="0"/>
            </a:br>
            <a:r>
              <a:rPr lang="nl-BE" sz="2000" b="0" dirty="0"/>
              <a:t/>
            </a:r>
            <a:br>
              <a:rPr lang="nl-BE" sz="2000" b="0" dirty="0"/>
            </a:br>
            <a:r>
              <a:rPr lang="nl-BE" sz="2000" b="0" dirty="0" smtClean="0"/>
              <a:t>- </a:t>
            </a:r>
            <a:r>
              <a:rPr lang="nl-BE" sz="2000" b="0" dirty="0"/>
              <a:t>Meisje </a:t>
            </a:r>
            <a:r>
              <a:rPr lang="nl-BE" sz="2000" b="0" dirty="0" smtClean="0"/>
              <a:t>van 17 jaar.</a:t>
            </a:r>
            <a:r>
              <a:rPr lang="nl-BE" sz="2000" b="0" dirty="0"/>
              <a:t> </a:t>
            </a:r>
            <a:r>
              <a:rPr lang="nl-BE" sz="2000" b="0" dirty="0" smtClean="0"/>
              <a:t>Volgens </a:t>
            </a:r>
            <a:r>
              <a:rPr lang="nl-BE" sz="2000" b="0" dirty="0"/>
              <a:t>mama deed zij economie. </a:t>
            </a:r>
            <a:br>
              <a:rPr lang="nl-BE" sz="2000" b="0" dirty="0"/>
            </a:br>
            <a:r>
              <a:rPr lang="nl-BE" sz="2000" b="0" dirty="0"/>
              <a:t> </a:t>
            </a:r>
            <a:br>
              <a:rPr lang="nl-BE" sz="2000" b="0" dirty="0"/>
            </a:br>
            <a:r>
              <a:rPr lang="nl-BE" sz="2000" b="0" u="sng" dirty="0"/>
              <a:t>Knelpunt</a:t>
            </a:r>
            <a:r>
              <a:rPr lang="nl-BE" sz="2000" b="0" dirty="0"/>
              <a:t>: volgens rapport (vakken) eerder kantoor richting maar heeft nooit Frans gehad op school. </a:t>
            </a:r>
            <a:r>
              <a:rPr lang="nl-BE" sz="2000" b="0" dirty="0" smtClean="0"/>
              <a:t>Anderzijds</a:t>
            </a:r>
            <a:r>
              <a:rPr lang="nl-BE" sz="2000" b="0" dirty="0"/>
              <a:t>: in hoeveelste jaar moet zij terecht komen?</a:t>
            </a:r>
            <a:br>
              <a:rPr lang="nl-BE" sz="2000" b="0" dirty="0"/>
            </a:br>
            <a:r>
              <a:rPr lang="nl-BE" sz="2000" b="0" dirty="0"/>
              <a:t> </a:t>
            </a:r>
            <a:br>
              <a:rPr lang="nl-BE" sz="2000" b="0" dirty="0"/>
            </a:br>
            <a:r>
              <a:rPr lang="nl-BE" sz="2000" b="0" dirty="0"/>
              <a:t/>
            </a:r>
            <a:br>
              <a:rPr lang="nl-BE" sz="2000" b="0" dirty="0"/>
            </a:br>
            <a:r>
              <a:rPr lang="nl-NL" sz="2000" dirty="0"/>
              <a:t/>
            </a:r>
            <a:br>
              <a:rPr lang="nl-NL" sz="200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3060420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r>
              <a:rPr lang="nl-NL" dirty="0"/>
              <a:t/>
            </a:r>
            <a:br>
              <a:rPr lang="nl-NL" dirty="0"/>
            </a:br>
            <a:r>
              <a:rPr lang="nl-NL" dirty="0"/>
              <a:t>4. Contactgegevens </a:t>
            </a:r>
            <a:r>
              <a:rPr lang="nl-NL" dirty="0" err="1"/>
              <a:t>Minette</a:t>
            </a:r>
            <a:r>
              <a:rPr lang="nl-NL" dirty="0"/>
              <a:t/>
            </a:r>
            <a:br>
              <a:rPr lang="nl-NL" dirty="0"/>
            </a:br>
            <a:r>
              <a:rPr lang="nl-NL" dirty="0"/>
              <a:t>	</a:t>
            </a:r>
            <a:br>
              <a:rPr lang="nl-NL" dirty="0"/>
            </a:br>
            <a:r>
              <a:rPr lang="nl-BE" sz="2000" dirty="0"/>
              <a:t/>
            </a:r>
            <a:br>
              <a:rPr lang="nl-BE" sz="2000" dirty="0"/>
            </a:br>
            <a:r>
              <a:rPr lang="nl-NL" sz="2000" dirty="0"/>
              <a:t/>
            </a:r>
            <a:br>
              <a:rPr lang="nl-NL" sz="2000" dirty="0"/>
            </a:br>
            <a:r>
              <a:rPr lang="nl-NL" sz="2000" dirty="0"/>
              <a:t/>
            </a:r>
            <a:br>
              <a:rPr lang="nl-NL" sz="2000" dirty="0"/>
            </a:br>
            <a:r>
              <a:rPr lang="nl-BE" sz="2000" b="0" dirty="0" err="1"/>
              <a:t>Minette</a:t>
            </a:r>
            <a:r>
              <a:rPr lang="nl-BE" sz="2000" b="0" dirty="0"/>
              <a:t> van den </a:t>
            </a:r>
            <a:r>
              <a:rPr lang="nl-BE" sz="2000" b="0" dirty="0" err="1"/>
              <a:t>Bemd</a:t>
            </a:r>
            <a:r>
              <a:rPr lang="nl-BE" sz="2000" b="0" dirty="0"/>
              <a:t/>
            </a:r>
            <a:br>
              <a:rPr lang="nl-BE" sz="2000" b="0" dirty="0"/>
            </a:br>
            <a:r>
              <a:rPr lang="nl-BE" sz="2000" b="0" dirty="0"/>
              <a:t>voorzitter </a:t>
            </a:r>
            <a:r>
              <a:rPr lang="nl-BE" sz="2000" b="0" dirty="0" err="1"/>
              <a:t>VvSL</a:t>
            </a:r>
            <a:r>
              <a:rPr lang="nl-BE" sz="2000" b="0" dirty="0"/>
              <a:t/>
            </a:r>
            <a:br>
              <a:rPr lang="nl-BE" sz="2000" b="0" dirty="0"/>
            </a:br>
            <a:r>
              <a:rPr lang="nl-BE" sz="2000" b="0" dirty="0"/>
              <a:t>06-19865253</a:t>
            </a:r>
            <a:br>
              <a:rPr lang="nl-BE" sz="2000" b="0" dirty="0"/>
            </a:br>
            <a:r>
              <a:rPr lang="nl-BE" sz="2000" b="0" u="sng" dirty="0">
                <a:hlinkClick r:id="rId3"/>
              </a:rPr>
              <a:t>minette.van.den.bemd@vvsl.nl</a:t>
            </a:r>
            <a:r>
              <a:rPr lang="nl-BE" sz="2000" b="0" dirty="0"/>
              <a:t/>
            </a:r>
            <a:br>
              <a:rPr lang="nl-BE" sz="2000" b="0" dirty="0"/>
            </a:br>
            <a:r>
              <a:rPr lang="nl-BE" sz="2000" b="0" u="sng" dirty="0">
                <a:hlinkClick r:id="rId4"/>
              </a:rPr>
              <a:t>www.vvsl.nl</a:t>
            </a:r>
            <a:r>
              <a:rPr lang="nl-BE" b="0" dirty="0"/>
              <a:t/>
            </a:r>
            <a:br>
              <a:rPr lang="nl-BE" b="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5">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4230413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r>
              <a:rPr lang="nl-NL" dirty="0"/>
              <a:t/>
            </a:r>
            <a:br>
              <a:rPr lang="nl-NL" dirty="0"/>
            </a:br>
            <a:r>
              <a:rPr lang="nl-NL" dirty="0"/>
              <a:t>5. Feedback presentatie</a:t>
            </a:r>
            <a:br>
              <a:rPr lang="nl-NL" dirty="0"/>
            </a:br>
            <a:r>
              <a:rPr lang="nl-NL" dirty="0"/>
              <a:t>	</a:t>
            </a:r>
            <a:br>
              <a:rPr lang="nl-NL" dirty="0"/>
            </a:br>
            <a:r>
              <a:rPr lang="nl-BE" sz="2000" dirty="0"/>
              <a:t/>
            </a:r>
            <a:br>
              <a:rPr lang="nl-BE" sz="2000" dirty="0"/>
            </a:br>
            <a:r>
              <a:rPr lang="nl-NL" sz="2000" dirty="0"/>
              <a:t/>
            </a:r>
            <a:br>
              <a:rPr lang="nl-NL" sz="2000" dirty="0"/>
            </a:br>
            <a:r>
              <a:rPr lang="nl-NL" sz="2000" dirty="0"/>
              <a:t/>
            </a:r>
            <a:br>
              <a:rPr lang="nl-NL" sz="2000" dirty="0"/>
            </a:br>
            <a:r>
              <a:rPr lang="nl-BE" dirty="0"/>
              <a:t/>
            </a:r>
            <a:br>
              <a:rPr lang="nl-BE"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639715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r>
              <a:rPr lang="nl-NL" dirty="0"/>
              <a:t/>
            </a:r>
            <a:br>
              <a:rPr lang="nl-NL" dirty="0"/>
            </a:br>
            <a:r>
              <a:rPr lang="nl-NL" dirty="0"/>
              <a:t>6. Verder plan van aanpak</a:t>
            </a:r>
            <a:br>
              <a:rPr lang="nl-NL" dirty="0"/>
            </a:br>
            <a:r>
              <a:rPr lang="nl-NL" dirty="0"/>
              <a:t>	</a:t>
            </a:r>
            <a:br>
              <a:rPr lang="nl-NL" dirty="0"/>
            </a:br>
            <a:r>
              <a:rPr lang="nl-BE" sz="2000" dirty="0"/>
              <a:t/>
            </a:r>
            <a:br>
              <a:rPr lang="nl-BE" sz="2000" dirty="0"/>
            </a:br>
            <a:r>
              <a:rPr lang="nl-NL" sz="2000" dirty="0"/>
              <a:t/>
            </a:r>
            <a:br>
              <a:rPr lang="nl-NL" sz="2000" dirty="0"/>
            </a:br>
            <a:r>
              <a:rPr lang="nl-NL" sz="2000" dirty="0"/>
              <a:t/>
            </a:r>
            <a:br>
              <a:rPr lang="nl-NL" sz="2000" dirty="0"/>
            </a:br>
            <a:r>
              <a:rPr lang="nl-BE" dirty="0"/>
              <a:t/>
            </a:r>
            <a:br>
              <a:rPr lang="nl-BE"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 y="2348880"/>
            <a:ext cx="995004" cy="935860"/>
          </a:xfrm>
          <a:prstGeom prst="rect">
            <a:avLst/>
          </a:prstGeom>
        </p:spPr>
      </p:pic>
    </p:spTree>
    <p:extLst>
      <p:ext uri="{BB962C8B-B14F-4D97-AF65-F5344CB8AC3E}">
        <p14:creationId xmlns:p14="http://schemas.microsoft.com/office/powerpoint/2010/main" val="2703551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pPr algn="l"/>
            <a:r>
              <a:rPr lang="nl-NL" dirty="0"/>
              <a:t/>
            </a:r>
            <a:br>
              <a:rPr lang="nl-NL" dirty="0"/>
            </a:br>
            <a:r>
              <a:rPr lang="nl-NL" dirty="0"/>
              <a:t>2. Onderwijsstructuur: schematische voorstelling</a:t>
            </a:r>
            <a:br>
              <a:rPr lang="nl-NL" dirty="0"/>
            </a:br>
            <a:r>
              <a:rPr lang="nl-NL" dirty="0"/>
              <a:t>	</a:t>
            </a:r>
            <a:br>
              <a:rPr lang="nl-NL" dirty="0"/>
            </a:br>
            <a:r>
              <a:rPr lang="nl-NL" dirty="0"/>
              <a:t/>
            </a:r>
            <a:br>
              <a:rPr lang="nl-NL" dirty="0"/>
            </a:br>
            <a:r>
              <a:rPr lang="nl-NL" dirty="0"/>
              <a:t>	</a:t>
            </a:r>
            <a:br>
              <a:rPr lang="nl-NL" dirty="0"/>
            </a:br>
            <a:r>
              <a:rPr lang="nl-NL" sz="2000" dirty="0"/>
              <a:t/>
            </a:r>
            <a:br>
              <a:rPr lang="nl-NL" sz="2000" dirty="0"/>
            </a:br>
            <a:r>
              <a:rPr lang="nl-NL" sz="2000" dirty="0"/>
              <a:t/>
            </a:r>
            <a:br>
              <a:rPr lang="nl-NL" sz="2000" dirty="0"/>
            </a:br>
            <a:r>
              <a:rPr lang="nl-NL" sz="2000" dirty="0"/>
              <a:t/>
            </a:r>
            <a:br>
              <a:rPr lang="nl-NL" sz="200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2276872"/>
            <a:ext cx="4104456" cy="269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987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89" y="0"/>
            <a:ext cx="971257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573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5184575"/>
          </a:xfrm>
        </p:spPr>
        <p:txBody>
          <a:bodyPr>
            <a:normAutofit fontScale="90000"/>
          </a:bodyPr>
          <a:lstStyle/>
          <a:p>
            <a:pPr algn="l"/>
            <a:r>
              <a:rPr lang="nl-NL" dirty="0"/>
              <a:t/>
            </a:r>
            <a:br>
              <a:rPr lang="nl-NL" dirty="0"/>
            </a:br>
            <a:r>
              <a:rPr lang="nl-NL" dirty="0"/>
              <a:t>Lijst met afkortingen</a:t>
            </a:r>
            <a:br>
              <a:rPr lang="nl-NL" dirty="0"/>
            </a:br>
            <a:r>
              <a:rPr lang="nl-NL" dirty="0"/>
              <a:t/>
            </a:r>
            <a:br>
              <a:rPr lang="nl-NL" dirty="0"/>
            </a:br>
            <a:r>
              <a:rPr lang="nl-NL" sz="2000" b="0" dirty="0" smtClean="0"/>
              <a:t>BO:</a:t>
            </a:r>
            <a:r>
              <a:rPr lang="nl-NL" sz="1800" b="0" dirty="0" smtClean="0"/>
              <a:t> </a:t>
            </a:r>
            <a:r>
              <a:rPr lang="nl-NL" sz="2000" b="0" dirty="0" smtClean="0"/>
              <a:t>basisonderwijs</a:t>
            </a:r>
            <a:br>
              <a:rPr lang="nl-NL" sz="2000" b="0" dirty="0" smtClean="0"/>
            </a:br>
            <a:r>
              <a:rPr lang="nl-NL" sz="2000" b="0" dirty="0" smtClean="0"/>
              <a:t>VMBO</a:t>
            </a:r>
            <a:r>
              <a:rPr lang="nl-NL" sz="2000" b="0" dirty="0"/>
              <a:t>: voorbereidend middelbaar beroepsonderwijs</a:t>
            </a:r>
            <a:br>
              <a:rPr lang="nl-NL" sz="2000" b="0" dirty="0"/>
            </a:br>
            <a:r>
              <a:rPr lang="nl-NL" sz="2000" b="0" dirty="0"/>
              <a:t>HAVO: hoger algemeen voortgezet onderwijs</a:t>
            </a:r>
            <a:br>
              <a:rPr lang="nl-NL" sz="2000" b="0" dirty="0"/>
            </a:br>
            <a:r>
              <a:rPr lang="nl-NL" sz="2000" b="0" dirty="0"/>
              <a:t>VWO: voorbereidend wetenschappelijk onderwijs</a:t>
            </a:r>
            <a:br>
              <a:rPr lang="nl-NL" sz="2000" b="0" dirty="0"/>
            </a:br>
            <a:r>
              <a:rPr lang="nl-NL" sz="2000" b="0" dirty="0"/>
              <a:t>MBO: middelbaar beroepsonderwijs</a:t>
            </a:r>
            <a:br>
              <a:rPr lang="nl-NL" sz="2000" b="0" dirty="0"/>
            </a:br>
            <a:r>
              <a:rPr lang="nl-NL" sz="2000" b="0" dirty="0"/>
              <a:t>HBO: hoger beroepsonderwijs</a:t>
            </a:r>
            <a:br>
              <a:rPr lang="nl-NL" sz="2000" b="0" dirty="0"/>
            </a:br>
            <a:r>
              <a:rPr lang="nl-NL" sz="2000" b="0" dirty="0"/>
              <a:t>WO: wetenschappelijk onderwijs</a:t>
            </a:r>
            <a:br>
              <a:rPr lang="nl-NL" sz="2000" b="0" dirty="0"/>
            </a:br>
            <a:r>
              <a:rPr lang="nl-NL" sz="2000" b="0" dirty="0"/>
              <a:t/>
            </a:r>
            <a:br>
              <a:rPr lang="nl-NL" sz="2000" b="0" dirty="0"/>
            </a:br>
            <a:r>
              <a:rPr lang="nl-NL" dirty="0"/>
              <a:t/>
            </a:r>
            <a:br>
              <a:rPr lang="nl-NL" dirty="0"/>
            </a:br>
            <a:r>
              <a:rPr lang="nl-NL" dirty="0"/>
              <a:t>	</a:t>
            </a:r>
            <a:br>
              <a:rPr lang="nl-NL" dirty="0"/>
            </a:br>
            <a:r>
              <a:rPr lang="nl-NL" dirty="0"/>
              <a:t/>
            </a:r>
            <a:br>
              <a:rPr lang="nl-NL" dirty="0"/>
            </a:br>
            <a:r>
              <a:rPr lang="nl-NL" dirty="0"/>
              <a:t>	</a:t>
            </a:r>
            <a:br>
              <a:rPr lang="nl-NL" dirty="0"/>
            </a:br>
            <a:r>
              <a:rPr lang="nl-NL" sz="2000" dirty="0"/>
              <a:t/>
            </a:r>
            <a:br>
              <a:rPr lang="nl-NL" sz="2000" dirty="0"/>
            </a:br>
            <a:r>
              <a:rPr lang="nl-NL" sz="2000" dirty="0"/>
              <a:t/>
            </a:r>
            <a:br>
              <a:rPr lang="nl-NL" sz="2000" dirty="0"/>
            </a:br>
            <a:r>
              <a:rPr lang="nl-NL" sz="2000" dirty="0"/>
              <a:t/>
            </a:r>
            <a:br>
              <a:rPr lang="nl-NL" sz="200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2313729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r>
              <a:rPr lang="nl-NL" dirty="0"/>
              <a:t/>
            </a:r>
            <a:br>
              <a:rPr lang="nl-NL" dirty="0"/>
            </a:br>
            <a:r>
              <a:rPr lang="nl-NL" dirty="0"/>
              <a:t>Onderwijsvormen</a:t>
            </a:r>
            <a:br>
              <a:rPr lang="nl-NL" dirty="0"/>
            </a:br>
            <a:r>
              <a:rPr lang="nl-NL" dirty="0"/>
              <a:t>	</a:t>
            </a:r>
            <a:br>
              <a:rPr lang="nl-NL" dirty="0"/>
            </a:br>
            <a:r>
              <a:rPr lang="nl-NL" dirty="0"/>
              <a:t/>
            </a:r>
            <a:br>
              <a:rPr lang="nl-NL" dirty="0"/>
            </a:br>
            <a:r>
              <a:rPr lang="nl-NL" sz="2000" b="0" dirty="0"/>
              <a:t>- </a:t>
            </a:r>
            <a:r>
              <a:rPr lang="nl-BE" altLang="nl-BE" sz="2000" b="0" dirty="0"/>
              <a:t>Voorschoolse onderwijsvorm</a:t>
            </a:r>
            <a:br>
              <a:rPr lang="nl-BE" altLang="nl-BE" sz="2000" b="0" dirty="0"/>
            </a:br>
            <a:r>
              <a:rPr lang="nl-BE" altLang="nl-BE" sz="2000" b="0" dirty="0"/>
              <a:t/>
            </a:r>
            <a:br>
              <a:rPr lang="nl-BE" altLang="nl-BE" sz="2000" b="0" dirty="0"/>
            </a:br>
            <a:r>
              <a:rPr lang="nl-BE" altLang="nl-BE" sz="2000" b="0" dirty="0"/>
              <a:t>- Basisonderwijs</a:t>
            </a:r>
            <a:br>
              <a:rPr lang="nl-BE" altLang="nl-BE" sz="2000" b="0" dirty="0"/>
            </a:br>
            <a:r>
              <a:rPr lang="nl-BE" altLang="nl-BE" sz="2000" b="0" dirty="0"/>
              <a:t/>
            </a:r>
            <a:br>
              <a:rPr lang="nl-BE" altLang="nl-BE" sz="2000" b="0" dirty="0"/>
            </a:br>
            <a:r>
              <a:rPr lang="nl-BE" altLang="nl-BE" sz="2000" b="0" dirty="0"/>
              <a:t>- Voortgezet onderwijs</a:t>
            </a:r>
            <a:br>
              <a:rPr lang="nl-BE" altLang="nl-BE" sz="2000" b="0" dirty="0"/>
            </a:br>
            <a:r>
              <a:rPr lang="nl-BE" altLang="nl-BE" sz="2000" b="0" dirty="0"/>
              <a:t>	- VMBO</a:t>
            </a:r>
            <a:br>
              <a:rPr lang="nl-BE" altLang="nl-BE" sz="2000" b="0" dirty="0"/>
            </a:br>
            <a:r>
              <a:rPr lang="nl-BE" altLang="nl-BE" sz="2000" b="0" dirty="0"/>
              <a:t>	- HAVO</a:t>
            </a:r>
            <a:br>
              <a:rPr lang="nl-BE" altLang="nl-BE" sz="2000" b="0" dirty="0"/>
            </a:br>
            <a:r>
              <a:rPr lang="nl-BE" altLang="nl-BE" sz="2000" b="0" dirty="0"/>
              <a:t>	- VWO</a:t>
            </a:r>
            <a:br>
              <a:rPr lang="nl-BE" altLang="nl-BE" sz="2000" b="0" dirty="0"/>
            </a:br>
            <a:r>
              <a:rPr lang="nl-BE" altLang="nl-BE" sz="2000" b="0" dirty="0"/>
              <a:t/>
            </a:r>
            <a:br>
              <a:rPr lang="nl-BE" altLang="nl-BE" sz="2000" b="0" dirty="0"/>
            </a:br>
            <a:r>
              <a:rPr lang="nl-BE" altLang="nl-BE" sz="2000" b="0" dirty="0"/>
              <a:t>- </a:t>
            </a:r>
            <a:r>
              <a:rPr lang="nl-BE" altLang="nl-BE" sz="2000" b="0" dirty="0" smtClean="0"/>
              <a:t>Vervolgonderwijs </a:t>
            </a:r>
            <a:r>
              <a:rPr lang="nl-BE" altLang="nl-BE" sz="2000" b="0" dirty="0"/>
              <a:t>(MBO-HBO-WO)</a:t>
            </a:r>
            <a:br>
              <a:rPr lang="nl-BE" altLang="nl-BE" sz="2000" b="0" dirty="0"/>
            </a:br>
            <a:r>
              <a:rPr lang="nl-BE" altLang="nl-BE" sz="2000" b="0" dirty="0"/>
              <a:t/>
            </a:r>
            <a:br>
              <a:rPr lang="nl-BE" altLang="nl-BE" sz="2000" b="0" dirty="0"/>
            </a:br>
            <a:r>
              <a:rPr lang="nl-BE" altLang="nl-BE" sz="2000" b="0" dirty="0"/>
              <a:t>- Speciaal </a:t>
            </a:r>
            <a:r>
              <a:rPr lang="nl-BE" altLang="nl-BE" sz="2000" b="0" dirty="0" smtClean="0"/>
              <a:t>onderwijs (staat naast basis en voortgezet 	onderwijs)</a:t>
            </a:r>
            <a:r>
              <a:rPr lang="en-US" altLang="nl-BE" b="0" dirty="0"/>
              <a:t/>
            </a:r>
            <a:br>
              <a:rPr lang="en-US" altLang="nl-BE" b="0" dirty="0"/>
            </a:br>
            <a:r>
              <a:rPr lang="nl-NL" dirty="0"/>
              <a:t/>
            </a:r>
            <a:br>
              <a:rPr lang="nl-NL" dirty="0"/>
            </a:br>
            <a:r>
              <a:rPr lang="nl-NL" dirty="0"/>
              <a:t>	</a:t>
            </a:r>
            <a:br>
              <a:rPr lang="nl-NL" dirty="0"/>
            </a:br>
            <a:r>
              <a:rPr lang="nl-NL" sz="2000" dirty="0"/>
              <a:t/>
            </a:r>
            <a:br>
              <a:rPr lang="nl-NL" sz="2000" dirty="0"/>
            </a:br>
            <a:r>
              <a:rPr lang="nl-NL" sz="2000" dirty="0"/>
              <a:t/>
            </a:r>
            <a:br>
              <a:rPr lang="nl-NL" sz="2000" dirty="0"/>
            </a:br>
            <a:r>
              <a:rPr lang="nl-NL" sz="2000" dirty="0"/>
              <a:t/>
            </a:r>
            <a:br>
              <a:rPr lang="nl-NL" sz="200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1067280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r>
              <a:rPr lang="nl-NL" dirty="0"/>
              <a:t/>
            </a:r>
            <a:br>
              <a:rPr lang="nl-NL" dirty="0"/>
            </a:br>
            <a:r>
              <a:rPr lang="nl-NL" dirty="0"/>
              <a:t>Het voortgezet onderwijs</a:t>
            </a:r>
            <a:br>
              <a:rPr lang="nl-NL" dirty="0"/>
            </a:br>
            <a:r>
              <a:rPr lang="nl-NL" dirty="0"/>
              <a:t>	</a:t>
            </a:r>
            <a:br>
              <a:rPr lang="nl-NL" dirty="0"/>
            </a:br>
            <a:r>
              <a:rPr lang="nl-NL" dirty="0"/>
              <a:t/>
            </a:r>
            <a:br>
              <a:rPr lang="nl-NL" dirty="0"/>
            </a:br>
            <a:r>
              <a:rPr lang="nl-NL" sz="2000" b="0" dirty="0"/>
              <a:t>- </a:t>
            </a:r>
            <a:r>
              <a:rPr lang="nl-BE" sz="2000" b="0" dirty="0" smtClean="0"/>
              <a:t>VMBO</a:t>
            </a:r>
            <a:r>
              <a:rPr lang="nl-BE" sz="2000" b="0" dirty="0"/>
              <a:t/>
            </a:r>
            <a:br>
              <a:rPr lang="nl-BE" sz="2000" b="0" dirty="0"/>
            </a:br>
            <a:r>
              <a:rPr lang="nl-BE" sz="2000" b="0" dirty="0"/>
              <a:t/>
            </a:r>
            <a:br>
              <a:rPr lang="nl-BE" sz="2000" b="0" dirty="0"/>
            </a:br>
            <a:r>
              <a:rPr lang="nl-BE" sz="2000" b="0" dirty="0"/>
              <a:t>- HAVO</a:t>
            </a:r>
            <a:br>
              <a:rPr lang="nl-BE" sz="2000" b="0" dirty="0"/>
            </a:br>
            <a:r>
              <a:rPr lang="nl-BE" sz="2000" b="0" dirty="0"/>
              <a:t/>
            </a:r>
            <a:br>
              <a:rPr lang="nl-BE" sz="2000" b="0" dirty="0"/>
            </a:br>
            <a:r>
              <a:rPr lang="nl-BE" sz="2000" b="0" dirty="0"/>
              <a:t>- VWO</a:t>
            </a:r>
            <a:br>
              <a:rPr lang="nl-BE" sz="2000" b="0" dirty="0"/>
            </a:br>
            <a:r>
              <a:rPr lang="en-US" altLang="nl-BE" sz="2000" dirty="0"/>
              <a:t/>
            </a:r>
            <a:br>
              <a:rPr lang="en-US" altLang="nl-BE" sz="2000" dirty="0"/>
            </a:br>
            <a:r>
              <a:rPr lang="nl-NL" dirty="0"/>
              <a:t/>
            </a:r>
            <a:br>
              <a:rPr lang="nl-NL" dirty="0"/>
            </a:br>
            <a:r>
              <a:rPr lang="nl-NL" dirty="0"/>
              <a:t>	</a:t>
            </a:r>
            <a:br>
              <a:rPr lang="nl-NL" dirty="0"/>
            </a:br>
            <a:r>
              <a:rPr lang="nl-NL" sz="2000" dirty="0"/>
              <a:t/>
            </a:r>
            <a:br>
              <a:rPr lang="nl-NL" sz="2000" dirty="0"/>
            </a:br>
            <a:r>
              <a:rPr lang="nl-NL" sz="2000" dirty="0"/>
              <a:t/>
            </a:r>
            <a:br>
              <a:rPr lang="nl-NL" sz="2000" dirty="0"/>
            </a:br>
            <a:r>
              <a:rPr lang="nl-NL" sz="2000" dirty="0"/>
              <a:t/>
            </a:r>
            <a:br>
              <a:rPr lang="nl-NL" sz="200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1365319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pPr marL="0" indent="0"/>
            <a:r>
              <a:rPr lang="nl-NL" dirty="0"/>
              <a:t/>
            </a:r>
            <a:br>
              <a:rPr lang="nl-NL" dirty="0"/>
            </a:br>
            <a:r>
              <a:rPr lang="nl-NL" dirty="0"/>
              <a:t>VMBO= Voorbereidend Middelbaar </a:t>
            </a:r>
            <a:r>
              <a:rPr lang="nl-NL" dirty="0" err="1"/>
              <a:t>BeroepsOnderwijs</a:t>
            </a:r>
            <a:r>
              <a:rPr lang="nl-NL" dirty="0"/>
              <a:t/>
            </a:r>
            <a:br>
              <a:rPr lang="nl-NL" dirty="0"/>
            </a:br>
            <a:r>
              <a:rPr lang="nl-NL" dirty="0"/>
              <a:t>	</a:t>
            </a:r>
            <a:br>
              <a:rPr lang="nl-NL" dirty="0"/>
            </a:br>
            <a:r>
              <a:rPr lang="nl-BE" sz="2000" b="0" dirty="0"/>
              <a:t>Vier leerwegen:</a:t>
            </a:r>
            <a:r>
              <a:rPr lang="nl-BE" b="0" dirty="0"/>
              <a:t/>
            </a:r>
            <a:br>
              <a:rPr lang="nl-BE" b="0" dirty="0"/>
            </a:br>
            <a:r>
              <a:rPr lang="nl-BE" b="0" dirty="0"/>
              <a:t/>
            </a:r>
            <a:br>
              <a:rPr lang="nl-BE" b="0" dirty="0"/>
            </a:br>
            <a:r>
              <a:rPr lang="nl-BE" sz="2000" b="0" dirty="0"/>
              <a:t>-</a:t>
            </a:r>
            <a:r>
              <a:rPr lang="nl-BE" b="0" dirty="0"/>
              <a:t> </a:t>
            </a:r>
            <a:r>
              <a:rPr lang="nl-BE" sz="2000" b="0" dirty="0"/>
              <a:t>Basisberoepsgerichte leerweg </a:t>
            </a:r>
            <a:br>
              <a:rPr lang="nl-BE" sz="2000" b="0" dirty="0"/>
            </a:br>
            <a:r>
              <a:rPr lang="nl-BE" sz="2000" b="0" dirty="0"/>
              <a:t/>
            </a:r>
            <a:br>
              <a:rPr lang="nl-BE" sz="2000" b="0" dirty="0"/>
            </a:br>
            <a:r>
              <a:rPr lang="nl-BE" sz="2000" b="0" dirty="0"/>
              <a:t>- Kaderberoepsgerichte leerweg </a:t>
            </a:r>
            <a:br>
              <a:rPr lang="nl-BE" sz="2000" b="0" dirty="0"/>
            </a:br>
            <a:r>
              <a:rPr lang="nl-BE" sz="2000" b="0" dirty="0"/>
              <a:t/>
            </a:r>
            <a:br>
              <a:rPr lang="nl-BE" sz="2000" b="0" dirty="0"/>
            </a:br>
            <a:r>
              <a:rPr lang="nl-BE" sz="2000" b="0" dirty="0"/>
              <a:t>- Gemengde leerweg </a:t>
            </a:r>
            <a:br>
              <a:rPr lang="nl-BE" sz="2000" b="0" dirty="0"/>
            </a:br>
            <a:r>
              <a:rPr lang="nl-BE" sz="2000" b="0" dirty="0"/>
              <a:t/>
            </a:r>
            <a:br>
              <a:rPr lang="nl-BE" sz="2000" b="0" dirty="0"/>
            </a:br>
            <a:r>
              <a:rPr lang="nl-BE" sz="2000" b="0" dirty="0"/>
              <a:t>- Theoretische leerweg (</a:t>
            </a:r>
            <a:r>
              <a:rPr lang="nl-BE" sz="2000" b="0" dirty="0" smtClean="0"/>
              <a:t>MAVO)</a:t>
            </a:r>
            <a:r>
              <a:rPr lang="nl-BE" b="0" dirty="0"/>
              <a:t/>
            </a:r>
            <a:br>
              <a:rPr lang="nl-BE" b="0" dirty="0"/>
            </a:br>
            <a:r>
              <a:rPr lang="nl-NL" dirty="0"/>
              <a:t/>
            </a:r>
            <a:br>
              <a:rPr lang="nl-NL" dirty="0"/>
            </a:br>
            <a:r>
              <a:rPr lang="nl-NL" dirty="0"/>
              <a:t>	</a:t>
            </a:r>
            <a:br>
              <a:rPr lang="nl-NL" dirty="0"/>
            </a:br>
            <a:r>
              <a:rPr lang="nl-NL" sz="2000" dirty="0"/>
              <a:t/>
            </a:r>
            <a:br>
              <a:rPr lang="nl-NL" sz="2000" dirty="0"/>
            </a:br>
            <a:r>
              <a:rPr lang="nl-NL" sz="2000" dirty="0"/>
              <a:t/>
            </a:r>
            <a:br>
              <a:rPr lang="nl-NL" sz="2000" dirty="0"/>
            </a:br>
            <a:r>
              <a:rPr lang="nl-NL" sz="2000" dirty="0"/>
              <a:t/>
            </a:r>
            <a:br>
              <a:rPr lang="nl-NL" sz="200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1111630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44000" y="836713"/>
            <a:ext cx="6571350" cy="1152127"/>
          </a:xfrm>
        </p:spPr>
        <p:txBody>
          <a:bodyPr>
            <a:normAutofit fontScale="90000"/>
          </a:bodyPr>
          <a:lstStyle/>
          <a:p>
            <a:pPr marL="0" indent="0"/>
            <a:r>
              <a:rPr lang="nl-NL" dirty="0"/>
              <a:t/>
            </a:r>
            <a:br>
              <a:rPr lang="nl-NL" dirty="0"/>
            </a:br>
            <a:r>
              <a:rPr lang="nl-NL" dirty="0"/>
              <a:t>VMBO= Voorbereidend Middelbaar </a:t>
            </a:r>
            <a:r>
              <a:rPr lang="nl-NL" dirty="0" err="1"/>
              <a:t>BeroepsOnderwijs</a:t>
            </a:r>
            <a:r>
              <a:rPr lang="nl-NL" dirty="0"/>
              <a:t/>
            </a:r>
            <a:br>
              <a:rPr lang="nl-NL" dirty="0"/>
            </a:br>
            <a:r>
              <a:rPr lang="nl-NL" dirty="0"/>
              <a:t>	</a:t>
            </a:r>
            <a:br>
              <a:rPr lang="nl-NL" dirty="0"/>
            </a:br>
            <a:r>
              <a:rPr lang="nl-NL" dirty="0"/>
              <a:t>	</a:t>
            </a:r>
            <a:br>
              <a:rPr lang="nl-NL" dirty="0"/>
            </a:br>
            <a:r>
              <a:rPr lang="nl-BE" sz="2000" b="0" dirty="0"/>
              <a:t>Doel:</a:t>
            </a:r>
            <a:br>
              <a:rPr lang="nl-BE" sz="2000" b="0" dirty="0"/>
            </a:br>
            <a:r>
              <a:rPr lang="nl-BE" sz="2000" b="0" dirty="0"/>
              <a:t>Onderwijs volgens beroepsgerichte leerweg</a:t>
            </a:r>
            <a:br>
              <a:rPr lang="nl-BE" sz="2000" b="0" dirty="0"/>
            </a:br>
            <a:r>
              <a:rPr lang="nl-BE" sz="2000" b="0" dirty="0"/>
              <a:t/>
            </a:r>
            <a:br>
              <a:rPr lang="nl-BE" sz="2000" b="0" dirty="0"/>
            </a:br>
            <a:r>
              <a:rPr lang="nl-BE" sz="2000" b="0" dirty="0"/>
              <a:t>In 3-4</a:t>
            </a:r>
            <a:r>
              <a:rPr lang="nl-BE" sz="2000" b="0" baseline="30000" dirty="0"/>
              <a:t>de</a:t>
            </a:r>
            <a:r>
              <a:rPr lang="nl-BE" sz="2000" b="0" dirty="0"/>
              <a:t> jaar kiezen uit vier profielen: </a:t>
            </a:r>
            <a:br>
              <a:rPr lang="nl-BE" sz="2000" b="0" dirty="0"/>
            </a:br>
            <a:r>
              <a:rPr lang="nl-BE" sz="2000" b="0" dirty="0"/>
              <a:t/>
            </a:r>
            <a:br>
              <a:rPr lang="nl-BE" sz="2000" b="0" dirty="0"/>
            </a:br>
            <a:r>
              <a:rPr lang="nl-BE" sz="2000" b="0" dirty="0"/>
              <a:t>- Economie</a:t>
            </a:r>
            <a:br>
              <a:rPr lang="nl-BE" sz="2000" b="0" dirty="0"/>
            </a:br>
            <a:r>
              <a:rPr lang="nl-BE" sz="2000" b="0" dirty="0"/>
              <a:t>- Landbouw</a:t>
            </a:r>
            <a:br>
              <a:rPr lang="nl-BE" sz="2000" b="0" dirty="0"/>
            </a:br>
            <a:r>
              <a:rPr lang="nl-BE" sz="2000" b="0" dirty="0"/>
              <a:t>- Techniek</a:t>
            </a:r>
            <a:br>
              <a:rPr lang="nl-BE" sz="2000" b="0" dirty="0"/>
            </a:br>
            <a:r>
              <a:rPr lang="nl-BE" sz="2000" b="0" dirty="0"/>
              <a:t>- Zorg/welzijn</a:t>
            </a:r>
            <a:br>
              <a:rPr lang="nl-BE" sz="2000" b="0" dirty="0"/>
            </a:br>
            <a:r>
              <a:rPr lang="nl-NL" sz="2000" b="0" dirty="0"/>
              <a:t/>
            </a:r>
            <a:br>
              <a:rPr lang="nl-NL" sz="2000" b="0" dirty="0"/>
            </a:br>
            <a:r>
              <a:rPr lang="nl-NL" sz="2000" dirty="0"/>
              <a:t/>
            </a:r>
            <a:br>
              <a:rPr lang="nl-NL" sz="2000" dirty="0"/>
            </a:br>
            <a:r>
              <a:rPr lang="nl-NL" sz="2000" dirty="0"/>
              <a:t/>
            </a:r>
            <a:br>
              <a:rPr lang="nl-NL" sz="2000"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944000" y="5805264"/>
            <a:ext cx="6571350" cy="757456"/>
          </a:xfrm>
        </p:spPr>
        <p:txBody>
          <a:bodyPr/>
          <a:lstStyle/>
          <a:p>
            <a:pPr marL="0" indent="0">
              <a:buNone/>
            </a:pPr>
            <a:endParaRPr lang="nl-BE" dirty="0"/>
          </a:p>
          <a:p>
            <a:pPr>
              <a:buFontTx/>
              <a:buChar char="-"/>
            </a:pPr>
            <a:endParaRPr lang="nl-BE" dirty="0"/>
          </a:p>
        </p:txBody>
      </p:sp>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32581" t="3951" r="32401" b="23852"/>
          <a:stretch/>
        </p:blipFill>
        <p:spPr>
          <a:xfrm>
            <a:off x="213360" y="270934"/>
            <a:ext cx="1118280" cy="2150175"/>
          </a:xfrm>
          <a:prstGeom prst="rect">
            <a:avLst/>
          </a:prstGeom>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 y="2407330"/>
            <a:ext cx="995004" cy="935860"/>
          </a:xfrm>
          <a:prstGeom prst="rect">
            <a:avLst/>
          </a:prstGeom>
        </p:spPr>
      </p:pic>
    </p:spTree>
    <p:extLst>
      <p:ext uri="{BB962C8B-B14F-4D97-AF65-F5344CB8AC3E}">
        <p14:creationId xmlns:p14="http://schemas.microsoft.com/office/powerpoint/2010/main" val="3436002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_sjabloon_ONA" id="{70267BAF-2AF1-4206-8D7F-762306825F56}" vid="{34D8A19A-B823-4617-8A54-357A4575C8A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TotalTime>
  <Words>248</Words>
  <Application>Microsoft Office PowerPoint</Application>
  <PresentationFormat>Diavoorstelling (4:3)</PresentationFormat>
  <Paragraphs>44</Paragraphs>
  <Slides>23</Slides>
  <Notes>13</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Office-thema</vt:lpstr>
      <vt:lpstr>           Een kijk op het Nederlandse onderwijslandschap  19 mei 2020     </vt:lpstr>
      <vt:lpstr> Programma:      1. Inleiding en voorstellingsrondje  2. Het Nederlandse onderwijssysteem toegelicht door Minette van den Bemd en Cindy Bosma  3. Casebespreking   4. Contactgegevens Minette van den Bemd  5. Feedback presentatie  6. Plan van aanpak      </vt:lpstr>
      <vt:lpstr> 2. Onderwijsstructuur: schematische voorstelling               </vt:lpstr>
      <vt:lpstr>PowerPoint-presentatie</vt:lpstr>
      <vt:lpstr> Lijst met afkortingen  BO: basisonderwijs VMBO: voorbereidend middelbaar beroepsonderwijs HAVO: hoger algemeen voortgezet onderwijs VWO: voorbereidend wetenschappelijk onderwijs MBO: middelbaar beroepsonderwijs HBO: hoger beroepsonderwijs WO: wetenschappelijk onderwijs                 </vt:lpstr>
      <vt:lpstr> Onderwijsvormen    - Voorschoolse onderwijsvorm  - Basisonderwijs  - Voortgezet onderwijs  - VMBO  - HAVO  - VWO  - Vervolgonderwijs (MBO-HBO-WO)  - Speciaal onderwijs (staat naast basis en voortgezet  onderwijs)             </vt:lpstr>
      <vt:lpstr> Het voortgezet onderwijs    - VMBO  - HAVO  - VWO              </vt:lpstr>
      <vt:lpstr> VMBO= Voorbereidend Middelbaar BeroepsOnderwijs   Vier leerwegen:  - Basisberoepsgerichte leerweg   - Kaderberoepsgerichte leerweg   - Gemengde leerweg   - Theoretische leerweg (MAVO)             </vt:lpstr>
      <vt:lpstr> VMBO= Voorbereidend Middelbaar BeroepsOnderwijs     Doel: Onderwijs volgens beroepsgerichte leerweg  In 3-4de jaar kiezen uit vier profielen:   - Economie - Landbouw - Techniek - Zorg/welzijn          </vt:lpstr>
      <vt:lpstr> VMBO= Voorbereidend Middelbaar BeroepsOnderwijs   Toelatingsvoorwaarden: 8ste groep BO doorlopen hebben. Advies van de basisschool is leidend tov de CITO toets.  Studieduur: 4 jaar (voltijds). Daarna krijgen ze een diploma VMBO.   Verdere studiemogelijkheden: toelating tot MBO 3de en 4de niveau of instromen in 4de klas HAVO mits diploma VMBO gemengde of theoretische leerweg afgesloten met een extra vak              </vt:lpstr>
      <vt:lpstr> VMBO= Voorbereidend Middelbaar BeroepsOnderwijs    Lessenpakket:  Onderbouw – 2 jaar  Algemene vakken  Beroepsvoorbereidende vakken  Vanaf 3de jaar: keuze maken uit de vier profielen          </vt:lpstr>
      <vt:lpstr> HAVO= Hoger Algemeen Voortgezet Onderwijs   Doel: voorbereiding op studies in het Hoger BeroepsOnderwijs (HBO)   Vanaf 4de jaar keuze uit vier profielen:  - Natuur en techniek  - Natuur en gezondheid  - Economie en maatschappij  - Cultuur en maatschappij          </vt:lpstr>
      <vt:lpstr> HAVO= Hoger Algemeen Voortgezet Onderwijs   Biedt: algemene en persoonlijke vorming  Toelatingsvoorwaarden: 8ste groep BO doorlopen hebben. Advies van de basisschool is leidend tov de CITO toets.  Studieduur: 5 jaar (voltijds)  Periode van onderbouw – 3 jaar  gevolgd door periode van bovenbouw – 2 jaar           </vt:lpstr>
      <vt:lpstr> HAVO= Hoger Algemeen Voortgezet Onderwijs   Verdere studiemogelijkheden:   Verder studeren in HBO opleiding   5de jaar VWO  MBO (3de en 4de niveau)  Gaan werken          </vt:lpstr>
      <vt:lpstr> VWO= voorbereidend wetenschappelijk onderwijs    Doel: voorbereiding op studies in hoger onderwijs (WO en HBO)  Vanaf 4de jaar keuze uit vier profielen:  - Natuur en techniek  - Natuur en gezondheid  - Economie en maatschappij  - Cultuur en maatschappij         </vt:lpstr>
      <vt:lpstr> VWO= voorbereidend wetenschappelijk onderwijs   Biedt: Algemeen maatschappelijke en persoonlijke vorming  Algemene voorbereiding op hoger onderwijs   Bijzondere voorbereiding op opleidingen in het Wetenschappelijk Onderwijs (WO)  Bestaat uit twee typen: gymnasium en atheneum            </vt:lpstr>
      <vt:lpstr> VWO= voorbereidend wetenschappelijk onderwijs   Toelatingsvoorwaarden:  Groep 8 BO voltooien. Advies basisschool is leidend tov CITO toets.  Studieduur:  6 jaar (voltijds) Periode van onderbouw – 3 jaar  gevolgd door periode van bovenbouw – 3 jaar           </vt:lpstr>
      <vt:lpstr> VWO= voorbereidend wetenschappelijk onderwijs   Verdere studiemogelijkheden:  Verder studeren aan WO of HBO  Keuze binnen WO of HBO afhankelijk van gekozen profiel  MBO (3de en 4de niveau)  Gaan werken         </vt:lpstr>
      <vt:lpstr> Niveauvergelijking Nederland-Vlaanderen   VWO = ASO HAVO = TSO VMBO = BSO  Diploma VWO = diploma SO Diploma HAVO = diploma 1ste jaar 3de graad ASO Eerste jaar HBO afgerond = diploma SO  Diploma VMBO = gedeelte van BSO. Staat niet gelijk aan diploma BSO, gezien de meeste studenten nog verder gaan studeren aan MBO (= derde graad BSO). Wanneer ze dit vervolledigen, is dit gelijk aan diploma SO        </vt:lpstr>
      <vt:lpstr> 3. Casebespreking     - Ouders vertellen niet altijd dat hun kind in speciaal onderwijs zat in Nederland. Hoe kunnen we dit herkennen ?  - Meisje van 17 jaar. Volgens mama deed zij economie.    Knelpunt: volgens rapport (vakken) eerder kantoor richting maar heeft nooit Frans gehad op school. Anderzijds: in hoeveelste jaar moet zij terecht komen?           </vt:lpstr>
      <vt:lpstr> 4. Contactgegevens Minette      Minette van den Bemd voorzitter VvSL 06-19865253 minette.van.den.bemd@vvsl.nl www.vvsl.nl       </vt:lpstr>
      <vt:lpstr> 5. Feedback presentatie             </vt:lpstr>
      <vt:lpstr> 6. Verder plan van aanpak             </vt:lpstr>
    </vt:vector>
  </TitlesOfParts>
  <Company>Digipolis Antwerpen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 kijk op het Nederlands onderwijslandschap</dc:title>
  <dc:creator>Sarah Ruyssinck</dc:creator>
  <cp:lastModifiedBy>Sarah Ruyssinck</cp:lastModifiedBy>
  <cp:revision>58</cp:revision>
  <dcterms:created xsi:type="dcterms:W3CDTF">2020-01-16T08:03:00Z</dcterms:created>
  <dcterms:modified xsi:type="dcterms:W3CDTF">2020-05-15T11:23:27Z</dcterms:modified>
</cp:coreProperties>
</file>